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4448" r:id="rId2"/>
    <p:sldMasterId id="2147484460" r:id="rId3"/>
    <p:sldMasterId id="2147484478" r:id="rId4"/>
    <p:sldMasterId id="2147484490" r:id="rId5"/>
  </p:sldMasterIdLst>
  <p:notesMasterIdLst>
    <p:notesMasterId r:id="rId40"/>
  </p:notesMasterIdLst>
  <p:handoutMasterIdLst>
    <p:handoutMasterId r:id="rId41"/>
  </p:handoutMasterIdLst>
  <p:sldIdLst>
    <p:sldId id="292" r:id="rId6"/>
    <p:sldId id="346" r:id="rId7"/>
    <p:sldId id="323" r:id="rId8"/>
    <p:sldId id="364" r:id="rId9"/>
    <p:sldId id="365" r:id="rId10"/>
    <p:sldId id="366" r:id="rId11"/>
    <p:sldId id="367" r:id="rId12"/>
    <p:sldId id="368" r:id="rId13"/>
    <p:sldId id="369" r:id="rId14"/>
    <p:sldId id="320" r:id="rId15"/>
    <p:sldId id="321" r:id="rId16"/>
    <p:sldId id="372" r:id="rId17"/>
    <p:sldId id="370" r:id="rId18"/>
    <p:sldId id="352" r:id="rId19"/>
    <p:sldId id="353" r:id="rId20"/>
    <p:sldId id="354" r:id="rId21"/>
    <p:sldId id="355" r:id="rId22"/>
    <p:sldId id="363" r:id="rId23"/>
    <p:sldId id="362" r:id="rId24"/>
    <p:sldId id="356" r:id="rId25"/>
    <p:sldId id="357" r:id="rId26"/>
    <p:sldId id="358" r:id="rId27"/>
    <p:sldId id="359" r:id="rId28"/>
    <p:sldId id="373" r:id="rId29"/>
    <p:sldId id="374" r:id="rId30"/>
    <p:sldId id="378" r:id="rId31"/>
    <p:sldId id="375" r:id="rId32"/>
    <p:sldId id="318" r:id="rId33"/>
    <p:sldId id="319" r:id="rId34"/>
    <p:sldId id="377" r:id="rId35"/>
    <p:sldId id="277" r:id="rId36"/>
    <p:sldId id="259" r:id="rId37"/>
    <p:sldId id="261" r:id="rId38"/>
    <p:sldId id="379" r:id="rId3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202"/>
    <a:srgbClr val="FF964F"/>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81"/>
  </p:normalViewPr>
  <p:slideViewPr>
    <p:cSldViewPr>
      <p:cViewPr varScale="1">
        <p:scale>
          <a:sx n="108" d="100"/>
          <a:sy n="108" d="100"/>
        </p:scale>
        <p:origin x="150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CCC30-223F-4103-86EF-B033EE9D7B5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A7806-1AA6-49B7-AF8E-D3A2249DB1F7}">
      <dgm:prSet/>
      <dgm:spPr/>
      <dgm:t>
        <a:bodyPr/>
        <a:lstStyle/>
        <a:p>
          <a:pPr>
            <a:defRPr b="1"/>
          </a:pPr>
          <a:r>
            <a:rPr lang="en-US" dirty="0"/>
            <a:t>Food and Beverage / Retail Software </a:t>
          </a:r>
        </a:p>
      </dgm:t>
    </dgm:pt>
    <dgm:pt modelId="{A99391F3-F0AE-4254-830B-607C0C0840AD}" type="parTrans" cxnId="{93C8FF24-6E0E-414D-BDD5-80570D3816ED}">
      <dgm:prSet/>
      <dgm:spPr/>
      <dgm:t>
        <a:bodyPr/>
        <a:lstStyle/>
        <a:p>
          <a:endParaRPr lang="en-US"/>
        </a:p>
      </dgm:t>
    </dgm:pt>
    <dgm:pt modelId="{4E73871F-3F14-47F5-A9A2-B5CD4416F0BC}" type="sibTrans" cxnId="{93C8FF24-6E0E-414D-BDD5-80570D3816ED}">
      <dgm:prSet/>
      <dgm:spPr/>
      <dgm:t>
        <a:bodyPr/>
        <a:lstStyle/>
        <a:p>
          <a:endParaRPr lang="en-US"/>
        </a:p>
      </dgm:t>
    </dgm:pt>
    <dgm:pt modelId="{65AFDDC6-3441-4E22-B06C-ED78172C4908}">
      <dgm:prSet/>
      <dgm:spPr/>
      <dgm:t>
        <a:bodyPr/>
        <a:lstStyle/>
        <a:p>
          <a:r>
            <a:rPr lang="en-US"/>
            <a:t>Software: Android Studio</a:t>
          </a:r>
        </a:p>
      </dgm:t>
    </dgm:pt>
    <dgm:pt modelId="{BBE2434A-C19E-47F7-841C-84253A0D1D0C}" type="parTrans" cxnId="{D855576C-1052-432C-B3D5-0388740C8353}">
      <dgm:prSet/>
      <dgm:spPr/>
      <dgm:t>
        <a:bodyPr/>
        <a:lstStyle/>
        <a:p>
          <a:endParaRPr lang="en-US"/>
        </a:p>
      </dgm:t>
    </dgm:pt>
    <dgm:pt modelId="{EB4F32BA-E39F-4E93-A7BC-4DCFEE491064}" type="sibTrans" cxnId="{D855576C-1052-432C-B3D5-0388740C8353}">
      <dgm:prSet/>
      <dgm:spPr/>
      <dgm:t>
        <a:bodyPr/>
        <a:lstStyle/>
        <a:p>
          <a:endParaRPr lang="en-US"/>
        </a:p>
      </dgm:t>
    </dgm:pt>
    <dgm:pt modelId="{3A8F3797-4BE2-40D8-B5A5-9985BA81E52A}">
      <dgm:prSet/>
      <dgm:spPr/>
      <dgm:t>
        <a:bodyPr/>
        <a:lstStyle/>
        <a:p>
          <a:r>
            <a:rPr lang="en-US"/>
            <a:t>Server: MySQL</a:t>
          </a:r>
        </a:p>
      </dgm:t>
    </dgm:pt>
    <dgm:pt modelId="{690E7805-7256-4690-900C-CB0A31F8F395}" type="parTrans" cxnId="{72C062A6-F23B-4FBB-91C0-8BD4D370460B}">
      <dgm:prSet/>
      <dgm:spPr/>
      <dgm:t>
        <a:bodyPr/>
        <a:lstStyle/>
        <a:p>
          <a:endParaRPr lang="en-US"/>
        </a:p>
      </dgm:t>
    </dgm:pt>
    <dgm:pt modelId="{44235A7D-34E5-48D1-8A53-2C6045D588BC}" type="sibTrans" cxnId="{72C062A6-F23B-4FBB-91C0-8BD4D370460B}">
      <dgm:prSet/>
      <dgm:spPr/>
      <dgm:t>
        <a:bodyPr/>
        <a:lstStyle/>
        <a:p>
          <a:endParaRPr lang="en-US"/>
        </a:p>
      </dgm:t>
    </dgm:pt>
    <dgm:pt modelId="{223072DD-0E71-4EDE-A91E-09D34D845562}">
      <dgm:prSet/>
      <dgm:spPr/>
      <dgm:t>
        <a:bodyPr/>
        <a:lstStyle/>
        <a:p>
          <a:r>
            <a:rPr lang="en-US" dirty="0"/>
            <a:t>Worked on UI and worked to add functionality and new features</a:t>
          </a:r>
        </a:p>
        <a:p>
          <a:r>
            <a:rPr lang="en-US" dirty="0"/>
            <a:t>Fix bugs</a:t>
          </a:r>
        </a:p>
        <a:p>
          <a:endParaRPr lang="en-US" dirty="0"/>
        </a:p>
      </dgm:t>
    </dgm:pt>
    <dgm:pt modelId="{9435776A-B67E-45FA-ABBE-1A32F70FE3B1}" type="parTrans" cxnId="{94C5B028-DCF9-4BBE-8310-AA5A06C8FDE7}">
      <dgm:prSet/>
      <dgm:spPr/>
      <dgm:t>
        <a:bodyPr/>
        <a:lstStyle/>
        <a:p>
          <a:endParaRPr lang="en-US"/>
        </a:p>
      </dgm:t>
    </dgm:pt>
    <dgm:pt modelId="{C8779938-9E9D-45E5-8AB4-FA481848C611}" type="sibTrans" cxnId="{94C5B028-DCF9-4BBE-8310-AA5A06C8FDE7}">
      <dgm:prSet/>
      <dgm:spPr/>
      <dgm:t>
        <a:bodyPr/>
        <a:lstStyle/>
        <a:p>
          <a:endParaRPr lang="en-US"/>
        </a:p>
      </dgm:t>
    </dgm:pt>
    <dgm:pt modelId="{8857EDE1-88C3-4DE5-A9AC-C990E5F84FD8}">
      <dgm:prSet/>
      <dgm:spPr/>
      <dgm:t>
        <a:bodyPr/>
        <a:lstStyle/>
        <a:p>
          <a:pPr>
            <a:defRPr b="1"/>
          </a:pPr>
          <a:r>
            <a:rPr lang="en-US"/>
            <a:t>Lib Project</a:t>
          </a:r>
        </a:p>
      </dgm:t>
    </dgm:pt>
    <dgm:pt modelId="{046743AF-347B-4EF8-B6D0-82110EA62356}" type="parTrans" cxnId="{C46C55D0-7290-4614-87C1-9A5AC4290474}">
      <dgm:prSet/>
      <dgm:spPr/>
      <dgm:t>
        <a:bodyPr/>
        <a:lstStyle/>
        <a:p>
          <a:endParaRPr lang="en-US"/>
        </a:p>
      </dgm:t>
    </dgm:pt>
    <dgm:pt modelId="{66F16315-C9A6-42A5-9426-949F92181977}" type="sibTrans" cxnId="{C46C55D0-7290-4614-87C1-9A5AC4290474}">
      <dgm:prSet/>
      <dgm:spPr/>
      <dgm:t>
        <a:bodyPr/>
        <a:lstStyle/>
        <a:p>
          <a:endParaRPr lang="en-US"/>
        </a:p>
      </dgm:t>
    </dgm:pt>
    <dgm:pt modelId="{9A13F76A-C280-4EA0-B461-1DA6649CB95C}">
      <dgm:prSet/>
      <dgm:spPr/>
      <dgm:t>
        <a:bodyPr/>
        <a:lstStyle/>
        <a:p>
          <a:r>
            <a:rPr lang="en-US" dirty="0"/>
            <a:t>Work on developing library that would send information to various hardware devices</a:t>
          </a:r>
        </a:p>
        <a:p>
          <a:r>
            <a:rPr lang="en-US" dirty="0"/>
            <a:t>Work with code on both sides to tweak it so it follows the specs</a:t>
          </a:r>
        </a:p>
      </dgm:t>
    </dgm:pt>
    <dgm:pt modelId="{6359C317-8B20-42D2-9864-D49F5B6E9B5E}" type="parTrans" cxnId="{A8EFF463-E03B-40C2-91A8-19B7098BA8E9}">
      <dgm:prSet/>
      <dgm:spPr/>
      <dgm:t>
        <a:bodyPr/>
        <a:lstStyle/>
        <a:p>
          <a:endParaRPr lang="en-US"/>
        </a:p>
      </dgm:t>
    </dgm:pt>
    <dgm:pt modelId="{5BCE3F62-5F16-4F74-97AB-3A8F20F59723}" type="sibTrans" cxnId="{A8EFF463-E03B-40C2-91A8-19B7098BA8E9}">
      <dgm:prSet/>
      <dgm:spPr/>
      <dgm:t>
        <a:bodyPr/>
        <a:lstStyle/>
        <a:p>
          <a:endParaRPr lang="en-US"/>
        </a:p>
      </dgm:t>
    </dgm:pt>
    <dgm:pt modelId="{A08566FB-C500-44D9-926B-80F0B040A0A8}">
      <dgm:prSet/>
      <dgm:spPr/>
      <dgm:t>
        <a:bodyPr/>
        <a:lstStyle/>
        <a:p>
          <a:r>
            <a:rPr lang="en-US" dirty="0"/>
            <a:t>Actually released lib to other software houses for internal testing</a:t>
          </a:r>
        </a:p>
      </dgm:t>
    </dgm:pt>
    <dgm:pt modelId="{B6E869B4-BBE6-4ADD-81C6-42C153235858}" type="parTrans" cxnId="{D3CEB46D-D72D-4545-9FDE-7BBA001DF392}">
      <dgm:prSet/>
      <dgm:spPr/>
      <dgm:t>
        <a:bodyPr/>
        <a:lstStyle/>
        <a:p>
          <a:endParaRPr lang="en-US"/>
        </a:p>
      </dgm:t>
    </dgm:pt>
    <dgm:pt modelId="{00A3C684-D5A0-4A16-A5BA-7DE12E512A32}" type="sibTrans" cxnId="{D3CEB46D-D72D-4545-9FDE-7BBA001DF392}">
      <dgm:prSet/>
      <dgm:spPr/>
      <dgm:t>
        <a:bodyPr/>
        <a:lstStyle/>
        <a:p>
          <a:endParaRPr lang="en-US"/>
        </a:p>
      </dgm:t>
    </dgm:pt>
    <dgm:pt modelId="{4B7CCC9F-0B40-4546-8EE8-3F70BF2155DC}" type="pres">
      <dgm:prSet presAssocID="{4A0CCC30-223F-4103-86EF-B033EE9D7B5C}" presName="root" presStyleCnt="0">
        <dgm:presLayoutVars>
          <dgm:dir/>
          <dgm:resizeHandles val="exact"/>
        </dgm:presLayoutVars>
      </dgm:prSet>
      <dgm:spPr/>
    </dgm:pt>
    <dgm:pt modelId="{E6E4C3F1-ADCF-4F2C-9131-7323CB0AF3A9}" type="pres">
      <dgm:prSet presAssocID="{2A6A7806-1AA6-49B7-AF8E-D3A2249DB1F7}" presName="compNode" presStyleCnt="0"/>
      <dgm:spPr/>
    </dgm:pt>
    <dgm:pt modelId="{ECE59146-4AB2-4E72-9C08-3AF4FB7B693E}" type="pres">
      <dgm:prSet presAssocID="{2A6A7806-1AA6-49B7-AF8E-D3A2249DB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0432553-A98F-4CDC-9F9D-29E9F8D28223}" type="pres">
      <dgm:prSet presAssocID="{2A6A7806-1AA6-49B7-AF8E-D3A2249DB1F7}" presName="iconSpace" presStyleCnt="0"/>
      <dgm:spPr/>
    </dgm:pt>
    <dgm:pt modelId="{92AD387A-BEA9-49E1-9BB8-660E2A91B114}" type="pres">
      <dgm:prSet presAssocID="{2A6A7806-1AA6-49B7-AF8E-D3A2249DB1F7}" presName="parTx" presStyleLbl="revTx" presStyleIdx="0" presStyleCnt="4">
        <dgm:presLayoutVars>
          <dgm:chMax val="0"/>
          <dgm:chPref val="0"/>
        </dgm:presLayoutVars>
      </dgm:prSet>
      <dgm:spPr/>
    </dgm:pt>
    <dgm:pt modelId="{4064375D-E22B-4480-934E-5F9E773EE665}" type="pres">
      <dgm:prSet presAssocID="{2A6A7806-1AA6-49B7-AF8E-D3A2249DB1F7}" presName="txSpace" presStyleCnt="0"/>
      <dgm:spPr/>
    </dgm:pt>
    <dgm:pt modelId="{3ECF8106-1A32-4E3A-BA42-D36F85F64AA8}" type="pres">
      <dgm:prSet presAssocID="{2A6A7806-1AA6-49B7-AF8E-D3A2249DB1F7}" presName="desTx" presStyleLbl="revTx" presStyleIdx="1" presStyleCnt="4">
        <dgm:presLayoutVars/>
      </dgm:prSet>
      <dgm:spPr/>
    </dgm:pt>
    <dgm:pt modelId="{EF5A70C9-FE2E-460C-8772-9653BFC87B2B}" type="pres">
      <dgm:prSet presAssocID="{4E73871F-3F14-47F5-A9A2-B5CD4416F0BC}" presName="sibTrans" presStyleCnt="0"/>
      <dgm:spPr/>
    </dgm:pt>
    <dgm:pt modelId="{BFB202EB-EF0C-4E19-BCDA-D018D0809042}" type="pres">
      <dgm:prSet presAssocID="{8857EDE1-88C3-4DE5-A9AC-C990E5F84FD8}" presName="compNode" presStyleCnt="0"/>
      <dgm:spPr/>
    </dgm:pt>
    <dgm:pt modelId="{2942E429-E548-4A91-BBFD-AF4236576334}" type="pres">
      <dgm:prSet presAssocID="{8857EDE1-88C3-4DE5-A9AC-C990E5F84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60C1166-1378-423C-9E32-8B48A10051A7}" type="pres">
      <dgm:prSet presAssocID="{8857EDE1-88C3-4DE5-A9AC-C990E5F84FD8}" presName="iconSpace" presStyleCnt="0"/>
      <dgm:spPr/>
    </dgm:pt>
    <dgm:pt modelId="{9364C97F-BA49-4E6B-9969-44F48C65BD5C}" type="pres">
      <dgm:prSet presAssocID="{8857EDE1-88C3-4DE5-A9AC-C990E5F84FD8}" presName="parTx" presStyleLbl="revTx" presStyleIdx="2" presStyleCnt="4">
        <dgm:presLayoutVars>
          <dgm:chMax val="0"/>
          <dgm:chPref val="0"/>
        </dgm:presLayoutVars>
      </dgm:prSet>
      <dgm:spPr/>
    </dgm:pt>
    <dgm:pt modelId="{3133555D-A633-4DD1-96DA-CD6C6D3CEF64}" type="pres">
      <dgm:prSet presAssocID="{8857EDE1-88C3-4DE5-A9AC-C990E5F84FD8}" presName="txSpace" presStyleCnt="0"/>
      <dgm:spPr/>
    </dgm:pt>
    <dgm:pt modelId="{84B22A7C-29E1-4FDE-B95B-00F3B16792D8}" type="pres">
      <dgm:prSet presAssocID="{8857EDE1-88C3-4DE5-A9AC-C990E5F84FD8}" presName="desTx" presStyleLbl="revTx" presStyleIdx="3" presStyleCnt="4">
        <dgm:presLayoutVars/>
      </dgm:prSet>
      <dgm:spPr/>
    </dgm:pt>
  </dgm:ptLst>
  <dgm:cxnLst>
    <dgm:cxn modelId="{1AF3041A-7E09-4C33-AE7B-3CDA7BA93350}" type="presOf" srcId="{A08566FB-C500-44D9-926B-80F0B040A0A8}" destId="{84B22A7C-29E1-4FDE-B95B-00F3B16792D8}" srcOrd="0" destOrd="1" presId="urn:microsoft.com/office/officeart/2018/2/layout/IconLabelDescriptionList"/>
    <dgm:cxn modelId="{104CE122-AAF2-407E-B5DD-B26C2DE784CE}" type="presOf" srcId="{4A0CCC30-223F-4103-86EF-B033EE9D7B5C}" destId="{4B7CCC9F-0B40-4546-8EE8-3F70BF2155DC}" srcOrd="0" destOrd="0" presId="urn:microsoft.com/office/officeart/2018/2/layout/IconLabelDescriptionList"/>
    <dgm:cxn modelId="{93C8FF24-6E0E-414D-BDD5-80570D3816ED}" srcId="{4A0CCC30-223F-4103-86EF-B033EE9D7B5C}" destId="{2A6A7806-1AA6-49B7-AF8E-D3A2249DB1F7}" srcOrd="0" destOrd="0" parTransId="{A99391F3-F0AE-4254-830B-607C0C0840AD}" sibTransId="{4E73871F-3F14-47F5-A9A2-B5CD4416F0BC}"/>
    <dgm:cxn modelId="{23B9FD25-9978-4F14-B2C1-25469F7F5985}" type="presOf" srcId="{65AFDDC6-3441-4E22-B06C-ED78172C4908}" destId="{3ECF8106-1A32-4E3A-BA42-D36F85F64AA8}" srcOrd="0" destOrd="0" presId="urn:microsoft.com/office/officeart/2018/2/layout/IconLabelDescriptionList"/>
    <dgm:cxn modelId="{94C5B028-DCF9-4BBE-8310-AA5A06C8FDE7}" srcId="{2A6A7806-1AA6-49B7-AF8E-D3A2249DB1F7}" destId="{223072DD-0E71-4EDE-A91E-09D34D845562}" srcOrd="2" destOrd="0" parTransId="{9435776A-B67E-45FA-ABBE-1A32F70FE3B1}" sibTransId="{C8779938-9E9D-45E5-8AB4-FA481848C611}"/>
    <dgm:cxn modelId="{E50A1F30-C8E9-4A51-B5EC-06B49012BBEE}" type="presOf" srcId="{223072DD-0E71-4EDE-A91E-09D34D845562}" destId="{3ECF8106-1A32-4E3A-BA42-D36F85F64AA8}" srcOrd="0" destOrd="2" presId="urn:microsoft.com/office/officeart/2018/2/layout/IconLabelDescriptionList"/>
    <dgm:cxn modelId="{A8EFF463-E03B-40C2-91A8-19B7098BA8E9}" srcId="{8857EDE1-88C3-4DE5-A9AC-C990E5F84FD8}" destId="{9A13F76A-C280-4EA0-B461-1DA6649CB95C}" srcOrd="0" destOrd="0" parTransId="{6359C317-8B20-42D2-9864-D49F5B6E9B5E}" sibTransId="{5BCE3F62-5F16-4F74-97AB-3A8F20F59723}"/>
    <dgm:cxn modelId="{D855576C-1052-432C-B3D5-0388740C8353}" srcId="{2A6A7806-1AA6-49B7-AF8E-D3A2249DB1F7}" destId="{65AFDDC6-3441-4E22-B06C-ED78172C4908}" srcOrd="0" destOrd="0" parTransId="{BBE2434A-C19E-47F7-841C-84253A0D1D0C}" sibTransId="{EB4F32BA-E39F-4E93-A7BC-4DCFEE491064}"/>
    <dgm:cxn modelId="{D3CEB46D-D72D-4545-9FDE-7BBA001DF392}" srcId="{8857EDE1-88C3-4DE5-A9AC-C990E5F84FD8}" destId="{A08566FB-C500-44D9-926B-80F0B040A0A8}" srcOrd="1" destOrd="0" parTransId="{B6E869B4-BBE6-4ADD-81C6-42C153235858}" sibTransId="{00A3C684-D5A0-4A16-A5BA-7DE12E512A32}"/>
    <dgm:cxn modelId="{EC549580-B254-413D-A960-CCC9BCA123D4}" type="presOf" srcId="{8857EDE1-88C3-4DE5-A9AC-C990E5F84FD8}" destId="{9364C97F-BA49-4E6B-9969-44F48C65BD5C}" srcOrd="0" destOrd="0" presId="urn:microsoft.com/office/officeart/2018/2/layout/IconLabelDescriptionList"/>
    <dgm:cxn modelId="{7AAEBA97-62A5-4714-BFF4-44B72CA72C09}" type="presOf" srcId="{9A13F76A-C280-4EA0-B461-1DA6649CB95C}" destId="{84B22A7C-29E1-4FDE-B95B-00F3B16792D8}" srcOrd="0" destOrd="0" presId="urn:microsoft.com/office/officeart/2018/2/layout/IconLabelDescriptionList"/>
    <dgm:cxn modelId="{72C062A6-F23B-4FBB-91C0-8BD4D370460B}" srcId="{2A6A7806-1AA6-49B7-AF8E-D3A2249DB1F7}" destId="{3A8F3797-4BE2-40D8-B5A5-9985BA81E52A}" srcOrd="1" destOrd="0" parTransId="{690E7805-7256-4690-900C-CB0A31F8F395}" sibTransId="{44235A7D-34E5-48D1-8A53-2C6045D588BC}"/>
    <dgm:cxn modelId="{0C4BB9C2-E75F-45A8-B968-F94499A11353}" type="presOf" srcId="{2A6A7806-1AA6-49B7-AF8E-D3A2249DB1F7}" destId="{92AD387A-BEA9-49E1-9BB8-660E2A91B114}" srcOrd="0" destOrd="0" presId="urn:microsoft.com/office/officeart/2018/2/layout/IconLabelDescriptionList"/>
    <dgm:cxn modelId="{C46C55D0-7290-4614-87C1-9A5AC4290474}" srcId="{4A0CCC30-223F-4103-86EF-B033EE9D7B5C}" destId="{8857EDE1-88C3-4DE5-A9AC-C990E5F84FD8}" srcOrd="1" destOrd="0" parTransId="{046743AF-347B-4EF8-B6D0-82110EA62356}" sibTransId="{66F16315-C9A6-42A5-9426-949F92181977}"/>
    <dgm:cxn modelId="{673A3FDC-37FD-4490-B010-25C8DE9FADAA}" type="presOf" srcId="{3A8F3797-4BE2-40D8-B5A5-9985BA81E52A}" destId="{3ECF8106-1A32-4E3A-BA42-D36F85F64AA8}" srcOrd="0" destOrd="1" presId="urn:microsoft.com/office/officeart/2018/2/layout/IconLabelDescriptionList"/>
    <dgm:cxn modelId="{8F52FAD5-647A-4383-9371-BD25B29F87C5}" type="presParOf" srcId="{4B7CCC9F-0B40-4546-8EE8-3F70BF2155DC}" destId="{E6E4C3F1-ADCF-4F2C-9131-7323CB0AF3A9}" srcOrd="0" destOrd="0" presId="urn:microsoft.com/office/officeart/2018/2/layout/IconLabelDescriptionList"/>
    <dgm:cxn modelId="{4CAAE799-F408-4133-803D-CD9AD7E71AE6}" type="presParOf" srcId="{E6E4C3F1-ADCF-4F2C-9131-7323CB0AF3A9}" destId="{ECE59146-4AB2-4E72-9C08-3AF4FB7B693E}" srcOrd="0" destOrd="0" presId="urn:microsoft.com/office/officeart/2018/2/layout/IconLabelDescriptionList"/>
    <dgm:cxn modelId="{08C0F863-81CB-4CE3-B8E8-E7F37E18D0C2}" type="presParOf" srcId="{E6E4C3F1-ADCF-4F2C-9131-7323CB0AF3A9}" destId="{D0432553-A98F-4CDC-9F9D-29E9F8D28223}" srcOrd="1" destOrd="0" presId="urn:microsoft.com/office/officeart/2018/2/layout/IconLabelDescriptionList"/>
    <dgm:cxn modelId="{4AD966D2-1C63-45B7-973F-E1D40D94E62D}" type="presParOf" srcId="{E6E4C3F1-ADCF-4F2C-9131-7323CB0AF3A9}" destId="{92AD387A-BEA9-49E1-9BB8-660E2A91B114}" srcOrd="2" destOrd="0" presId="urn:microsoft.com/office/officeart/2018/2/layout/IconLabelDescriptionList"/>
    <dgm:cxn modelId="{DD89F295-87FE-4695-A5F9-E4B5FC521642}" type="presParOf" srcId="{E6E4C3F1-ADCF-4F2C-9131-7323CB0AF3A9}" destId="{4064375D-E22B-4480-934E-5F9E773EE665}" srcOrd="3" destOrd="0" presId="urn:microsoft.com/office/officeart/2018/2/layout/IconLabelDescriptionList"/>
    <dgm:cxn modelId="{7EB00626-2BEF-4033-83DD-882459CB43C9}" type="presParOf" srcId="{E6E4C3F1-ADCF-4F2C-9131-7323CB0AF3A9}" destId="{3ECF8106-1A32-4E3A-BA42-D36F85F64AA8}" srcOrd="4" destOrd="0" presId="urn:microsoft.com/office/officeart/2018/2/layout/IconLabelDescriptionList"/>
    <dgm:cxn modelId="{E68DD7BB-450D-473D-8F26-59DB39D7F1BB}" type="presParOf" srcId="{4B7CCC9F-0B40-4546-8EE8-3F70BF2155DC}" destId="{EF5A70C9-FE2E-460C-8772-9653BFC87B2B}" srcOrd="1" destOrd="0" presId="urn:microsoft.com/office/officeart/2018/2/layout/IconLabelDescriptionList"/>
    <dgm:cxn modelId="{880DA3C6-7E37-43E2-972B-A410EBCE09F6}" type="presParOf" srcId="{4B7CCC9F-0B40-4546-8EE8-3F70BF2155DC}" destId="{BFB202EB-EF0C-4E19-BCDA-D018D0809042}" srcOrd="2" destOrd="0" presId="urn:microsoft.com/office/officeart/2018/2/layout/IconLabelDescriptionList"/>
    <dgm:cxn modelId="{2F722D35-78FE-402B-BEE4-BB6B20B39DF2}" type="presParOf" srcId="{BFB202EB-EF0C-4E19-BCDA-D018D0809042}" destId="{2942E429-E548-4A91-BBFD-AF4236576334}" srcOrd="0" destOrd="0" presId="urn:microsoft.com/office/officeart/2018/2/layout/IconLabelDescriptionList"/>
    <dgm:cxn modelId="{D7A6C10B-3136-4DEB-B8E1-45DB2888D865}" type="presParOf" srcId="{BFB202EB-EF0C-4E19-BCDA-D018D0809042}" destId="{260C1166-1378-423C-9E32-8B48A10051A7}" srcOrd="1" destOrd="0" presId="urn:microsoft.com/office/officeart/2018/2/layout/IconLabelDescriptionList"/>
    <dgm:cxn modelId="{038448F2-FDC0-4142-9C6F-E31134BEBE78}" type="presParOf" srcId="{BFB202EB-EF0C-4E19-BCDA-D018D0809042}" destId="{9364C97F-BA49-4E6B-9969-44F48C65BD5C}" srcOrd="2" destOrd="0" presId="urn:microsoft.com/office/officeart/2018/2/layout/IconLabelDescriptionList"/>
    <dgm:cxn modelId="{AE5077C9-3C1D-4C47-B80E-FB33705BAF61}" type="presParOf" srcId="{BFB202EB-EF0C-4E19-BCDA-D018D0809042}" destId="{3133555D-A633-4DD1-96DA-CD6C6D3CEF64}" srcOrd="3" destOrd="0" presId="urn:microsoft.com/office/officeart/2018/2/layout/IconLabelDescriptionList"/>
    <dgm:cxn modelId="{52E0B049-126C-41EC-8C9F-4D3229E472E7}" type="presParOf" srcId="{BFB202EB-EF0C-4E19-BCDA-D018D0809042}" destId="{84B22A7C-29E1-4FDE-B95B-00F3B16792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59146-4AB2-4E72-9C08-3AF4FB7B693E}">
      <dsp:nvSpPr>
        <dsp:cNvPr id="0" name=""/>
        <dsp:cNvSpPr/>
      </dsp:nvSpPr>
      <dsp:spPr>
        <a:xfrm>
          <a:off x="7056" y="27181"/>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2AD387A-BEA9-49E1-9BB8-660E2A91B114}">
      <dsp:nvSpPr>
        <dsp:cNvPr id="0" name=""/>
        <dsp:cNvSpPr/>
      </dsp:nvSpPr>
      <dsp:spPr>
        <a:xfrm>
          <a:off x="7056"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Food and Beverage / Retail Software </a:t>
          </a:r>
        </a:p>
      </dsp:txBody>
      <dsp:txXfrm>
        <a:off x="7056" y="1322976"/>
        <a:ext cx="3304270" cy="495640"/>
      </dsp:txXfrm>
    </dsp:sp>
    <dsp:sp modelId="{3ECF8106-1A32-4E3A-BA42-D36F85F64AA8}">
      <dsp:nvSpPr>
        <dsp:cNvPr id="0" name=""/>
        <dsp:cNvSpPr/>
      </dsp:nvSpPr>
      <dsp:spPr>
        <a:xfrm>
          <a:off x="7056"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Software: Android Studio</a:t>
          </a:r>
        </a:p>
        <a:p>
          <a:pPr marL="0" lvl="0" indent="0" algn="l" defTabSz="622300">
            <a:lnSpc>
              <a:spcPct val="90000"/>
            </a:lnSpc>
            <a:spcBef>
              <a:spcPct val="0"/>
            </a:spcBef>
            <a:spcAft>
              <a:spcPct val="35000"/>
            </a:spcAft>
            <a:buNone/>
          </a:pPr>
          <a:r>
            <a:rPr lang="en-US" sz="1400" kern="1200"/>
            <a:t>Server: MySQL</a:t>
          </a:r>
        </a:p>
        <a:p>
          <a:pPr marL="0" lvl="0" indent="0" algn="l" defTabSz="622300">
            <a:lnSpc>
              <a:spcPct val="90000"/>
            </a:lnSpc>
            <a:spcBef>
              <a:spcPct val="0"/>
            </a:spcBef>
            <a:spcAft>
              <a:spcPct val="35000"/>
            </a:spcAft>
            <a:buNone/>
          </a:pPr>
          <a:r>
            <a:rPr lang="en-US" sz="1400" kern="1200" dirty="0"/>
            <a:t>Worked on UI and worked to add functionality and new features</a:t>
          </a:r>
        </a:p>
        <a:p>
          <a:pPr marL="0" lvl="0" indent="0" algn="l" defTabSz="622300">
            <a:lnSpc>
              <a:spcPct val="90000"/>
            </a:lnSpc>
            <a:spcBef>
              <a:spcPct val="0"/>
            </a:spcBef>
            <a:spcAft>
              <a:spcPct val="35000"/>
            </a:spcAft>
            <a:buNone/>
          </a:pPr>
          <a:r>
            <a:rPr lang="en-US" sz="1400" kern="1200" dirty="0"/>
            <a:t>Fix bugs</a:t>
          </a:r>
        </a:p>
        <a:p>
          <a:pPr marL="0" lvl="0" indent="0" algn="l" defTabSz="622300">
            <a:lnSpc>
              <a:spcPct val="90000"/>
            </a:lnSpc>
            <a:spcBef>
              <a:spcPct val="0"/>
            </a:spcBef>
            <a:spcAft>
              <a:spcPct val="35000"/>
            </a:spcAft>
            <a:buNone/>
          </a:pPr>
          <a:endParaRPr lang="en-US" sz="1400" kern="1200" dirty="0"/>
        </a:p>
      </dsp:txBody>
      <dsp:txXfrm>
        <a:off x="7056" y="1883408"/>
        <a:ext cx="3304270" cy="1383329"/>
      </dsp:txXfrm>
    </dsp:sp>
    <dsp:sp modelId="{2942E429-E548-4A91-BBFD-AF4236576334}">
      <dsp:nvSpPr>
        <dsp:cNvPr id="0" name=""/>
        <dsp:cNvSpPr/>
      </dsp:nvSpPr>
      <dsp:spPr>
        <a:xfrm>
          <a:off x="3889573" y="27181"/>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64C97F-BA49-4E6B-9969-44F48C65BD5C}">
      <dsp:nvSpPr>
        <dsp:cNvPr id="0" name=""/>
        <dsp:cNvSpPr/>
      </dsp:nvSpPr>
      <dsp:spPr>
        <a:xfrm>
          <a:off x="3889573"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Lib Project</a:t>
          </a:r>
        </a:p>
      </dsp:txBody>
      <dsp:txXfrm>
        <a:off x="3889573" y="1322976"/>
        <a:ext cx="3304270" cy="495640"/>
      </dsp:txXfrm>
    </dsp:sp>
    <dsp:sp modelId="{84B22A7C-29E1-4FDE-B95B-00F3B16792D8}">
      <dsp:nvSpPr>
        <dsp:cNvPr id="0" name=""/>
        <dsp:cNvSpPr/>
      </dsp:nvSpPr>
      <dsp:spPr>
        <a:xfrm>
          <a:off x="3889573"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Work on developing library that would send information to various hardware devices</a:t>
          </a:r>
        </a:p>
        <a:p>
          <a:pPr marL="0" lvl="0" indent="0" algn="l" defTabSz="622300">
            <a:lnSpc>
              <a:spcPct val="90000"/>
            </a:lnSpc>
            <a:spcBef>
              <a:spcPct val="0"/>
            </a:spcBef>
            <a:spcAft>
              <a:spcPct val="35000"/>
            </a:spcAft>
            <a:buNone/>
          </a:pPr>
          <a:r>
            <a:rPr lang="en-US" sz="1400" kern="1200" dirty="0"/>
            <a:t>Work with code on both sides to tweak it so it follows the specs</a:t>
          </a:r>
        </a:p>
        <a:p>
          <a:pPr marL="0" lvl="0" indent="0" algn="l" defTabSz="622300">
            <a:lnSpc>
              <a:spcPct val="90000"/>
            </a:lnSpc>
            <a:spcBef>
              <a:spcPct val="0"/>
            </a:spcBef>
            <a:spcAft>
              <a:spcPct val="35000"/>
            </a:spcAft>
            <a:buNone/>
          </a:pPr>
          <a:r>
            <a:rPr lang="en-US" sz="1400" kern="1200" dirty="0"/>
            <a:t>Actually released lib to other software houses for internal testing</a:t>
          </a:r>
        </a:p>
      </dsp:txBody>
      <dsp:txXfrm>
        <a:off x="3889573" y="1883408"/>
        <a:ext cx="3304270" cy="138332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36C8F4-9063-4A7A-8ADD-88AFECE24C6A}"/>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a:extLst>
              <a:ext uri="{FF2B5EF4-FFF2-40B4-BE49-F238E27FC236}">
                <a16:creationId xmlns:a16="http://schemas.microsoft.com/office/drawing/2014/main" id="{B55100D2-5CEA-4CDE-80A2-498048A7BF2C}"/>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AD1700A-0812-4960-BDAF-BBEBDA6F415D}" type="datetime1">
              <a:rPr lang="en-US" altLang="en-US"/>
              <a:pPr/>
              <a:t>1/16/2020</a:t>
            </a:fld>
            <a:endParaRPr lang="en-US" altLang="en-US"/>
          </a:p>
        </p:txBody>
      </p:sp>
      <p:sp>
        <p:nvSpPr>
          <p:cNvPr id="4" name="Footer Placeholder 3">
            <a:extLst>
              <a:ext uri="{FF2B5EF4-FFF2-40B4-BE49-F238E27FC236}">
                <a16:creationId xmlns:a16="http://schemas.microsoft.com/office/drawing/2014/main" id="{AA279D77-D91D-430D-AE6C-51BFFF220DB5}"/>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a:extLst>
              <a:ext uri="{FF2B5EF4-FFF2-40B4-BE49-F238E27FC236}">
                <a16:creationId xmlns:a16="http://schemas.microsoft.com/office/drawing/2014/main" id="{08A946F6-53FF-4560-8FBB-B568817BB85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2F99800-0FBD-4DD7-9593-436468605A97}" type="slidenum">
              <a:rPr lang="en-US" altLang="en-US"/>
              <a:pPr/>
              <a:t>‹#›</a:t>
            </a:fld>
            <a:endParaRPr lang="en-US" altLang="en-US"/>
          </a:p>
        </p:txBody>
      </p:sp>
    </p:spTree>
    <p:extLst>
      <p:ext uri="{BB962C8B-B14F-4D97-AF65-F5344CB8AC3E}">
        <p14:creationId xmlns:p14="http://schemas.microsoft.com/office/powerpoint/2010/main" val="2324010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026">
            <a:extLst>
              <a:ext uri="{FF2B5EF4-FFF2-40B4-BE49-F238E27FC236}">
                <a16:creationId xmlns:a16="http://schemas.microsoft.com/office/drawing/2014/main" id="{4FB6850F-6273-45DD-A294-7CF649CFD2A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19" name="Rectangle 1027">
            <a:extLst>
              <a:ext uri="{FF2B5EF4-FFF2-40B4-BE49-F238E27FC236}">
                <a16:creationId xmlns:a16="http://schemas.microsoft.com/office/drawing/2014/main" id="{64A20C1C-603E-4BBF-98A9-F048B8511BC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26628" name="Rectangle 1028">
            <a:extLst>
              <a:ext uri="{FF2B5EF4-FFF2-40B4-BE49-F238E27FC236}">
                <a16:creationId xmlns:a16="http://schemas.microsoft.com/office/drawing/2014/main" id="{C4BA89DE-24CF-416D-87F5-85CE4E361A9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21" name="Rectangle 1029">
            <a:extLst>
              <a:ext uri="{FF2B5EF4-FFF2-40B4-BE49-F238E27FC236}">
                <a16:creationId xmlns:a16="http://schemas.microsoft.com/office/drawing/2014/main" id="{E800F10F-1278-4693-8D2B-7F1F532B407F}"/>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1030">
            <a:extLst>
              <a:ext uri="{FF2B5EF4-FFF2-40B4-BE49-F238E27FC236}">
                <a16:creationId xmlns:a16="http://schemas.microsoft.com/office/drawing/2014/main" id="{34C36162-BE18-4CCD-919E-F2B3A302CFB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23" name="Rectangle 1031">
            <a:extLst>
              <a:ext uri="{FF2B5EF4-FFF2-40B4-BE49-F238E27FC236}">
                <a16:creationId xmlns:a16="http://schemas.microsoft.com/office/drawing/2014/main" id="{9FF8D733-B30F-46D8-996D-934650101F7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270D085-E60B-4223-A486-FEF3DB55EBFD}" type="slidenum">
              <a:rPr lang="en-US" altLang="en-US"/>
              <a:pPr/>
              <a:t>‹#›</a:t>
            </a:fld>
            <a:endParaRPr lang="en-US" altLang="en-US"/>
          </a:p>
        </p:txBody>
      </p:sp>
    </p:spTree>
    <p:extLst>
      <p:ext uri="{BB962C8B-B14F-4D97-AF65-F5344CB8AC3E}">
        <p14:creationId xmlns:p14="http://schemas.microsoft.com/office/powerpoint/2010/main" val="344513808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1BFAF2BC-C7FD-44ED-A83E-31EB631E1884}"/>
              </a:ext>
            </a:extLst>
          </p:cNvPr>
          <p:cNvSpPr>
            <a:spLocks noGrp="1" noRot="1" noChangeAspect="1"/>
          </p:cNvSpPr>
          <p:nvPr>
            <p:ph type="sldImg"/>
          </p:nvPr>
        </p:nvSpPr>
        <p:spPr>
          <a:ln/>
        </p:spPr>
      </p:sp>
      <p:sp>
        <p:nvSpPr>
          <p:cNvPr id="28674" name="Notes Placeholder 2">
            <a:extLst>
              <a:ext uri="{FF2B5EF4-FFF2-40B4-BE49-F238E27FC236}">
                <a16:creationId xmlns:a16="http://schemas.microsoft.com/office/drawing/2014/main" id="{DF214E4A-3E17-4794-B089-1677726CA18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
        <p:nvSpPr>
          <p:cNvPr id="28675" name="Slide Number Placeholder 3">
            <a:extLst>
              <a:ext uri="{FF2B5EF4-FFF2-40B4-BE49-F238E27FC236}">
                <a16:creationId xmlns:a16="http://schemas.microsoft.com/office/drawing/2014/main" id="{F9C66427-BE04-4BA8-AE65-3EC9B1B9943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F210C3F-C1A2-4958-B287-EACC333BFC3E}"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1f404c50f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1f404c50f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VersionOne is more expensive because it requires the purchase of the entire package, in which PNC may not want to use all of the functionalities. In Jira, you can select which functionalities to purchase.</a:t>
            </a:r>
            <a:endParaRPr/>
          </a:p>
          <a:p>
            <a:pPr marL="457200" lvl="0" indent="-298450" algn="l" rtl="0">
              <a:spcBef>
                <a:spcPts val="0"/>
              </a:spcBef>
              <a:spcAft>
                <a:spcPts val="0"/>
              </a:spcAft>
              <a:buSzPts val="1100"/>
              <a:buChar char="●"/>
            </a:pPr>
            <a:r>
              <a:rPr lang="en"/>
              <a:t>Jira was under the same company of other technologies that PNC uses, such as Mattermost, Confluence, etc. (Atlassian?)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345555746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17779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4714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1/17/2020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686024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0157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030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2419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7830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31603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0790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879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49119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81502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18557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94921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8FD58-A42E-1A4F-A9D1-C2884A8BE1C7}"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339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1FB29-FD5A-984D-A38E-E3468A51269D}"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739644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7F4B2-F445-9743-B3CC-E4E7B0BE854A}"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8226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CD71E-5D41-AE4B-BD8B-AD03FBFA3392}" type="datetime1">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45244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BBAD4-6991-D74A-879B-E16919D4C363}" type="datetime1">
              <a:rPr lang="en-US" smtClean="0"/>
              <a:t>1/17/2020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2894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9C2B38-CAA8-F947-BED9-F55A2D328C80}" type="datetime1">
              <a:rPr lang="en-US" smtClean="0"/>
              <a:t>1/17/2020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40274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9D761-F1B5-3144-802D-6AF9144B7312}" type="datetime1">
              <a:rPr lang="en-US" smtClean="0"/>
              <a:t>1/17/2020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86042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8006341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C2FB9-4015-B542-8CF0-6360911B1749}" type="datetime1">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2558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6DF6D8-9F2E-B54F-8FD4-955AAEAA6B7E}" type="datetime1">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6462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E1EE4F7-9CF4-AA46-83DE-8C224209FD36}" type="datetime1">
              <a:rPr lang="en-US" smtClean="0"/>
              <a:t>1/17/2020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5356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ED084-3405-B743-8FE0-EDFF37A58318}"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8253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4C5B8-0397-6147-9300-4FF75EC9135D}"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6163632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54EAA-0489-0C49-8E50-0AE7F556B895}"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8228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9A49A-8139-0B4B-8495-77DB6E8CD9B1}"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885617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515A-59DC-B54F-B98C-E209D7851E58}"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7398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D94DF-E4AC-B448-A820-F56DD30194A5}"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5473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6290B-1867-2744-A249-34197A70ABFD}"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149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929275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B62E26C4-5F9A-484F-B9A4-50CCF54D2442}" type="datetimeFigureOut">
              <a:rPr lang="en-US" smtClean="0"/>
              <a:t>1/17/2020</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24D522A-196A-5345-9C66-266810F4416C}"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6190451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36807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B62E26C4-5F9A-484F-B9A4-50CCF54D2442}" type="datetimeFigureOut">
              <a:rPr lang="en-US" smtClean="0"/>
              <a:t>1/17/2020</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6012666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2E26C4-5F9A-484F-B9A4-50CCF54D2442}"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654445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2E26C4-5F9A-484F-B9A4-50CCF54D2442}"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1668959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E26C4-5F9A-484F-B9A4-50CCF54D2442}"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8161542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E26C4-5F9A-484F-B9A4-50CCF54D2442}"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600325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1/17/2020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0683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1/17/2020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67864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6971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958176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9126428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485875" y="352633"/>
            <a:ext cx="8183700" cy="1964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2317433"/>
            <a:ext cx="8183700" cy="114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5321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129101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933211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69178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031057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155678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701800"/>
            <a:ext cx="560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395550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4636800" y="107600"/>
            <a:ext cx="4426500" cy="664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575600"/>
            <a:ext cx="40452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965600"/>
            <a:ext cx="3837000" cy="4926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212970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84562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33752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311700" y="990668"/>
            <a:ext cx="85206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3793576"/>
            <a:ext cx="8520600" cy="1734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484425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33149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4514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96083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1400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7DE6118-2437-4B30-8E3C-4D2BE6020583}" type="datetimeFigureOut">
              <a:rPr lang="en-US" smtClean="0"/>
              <a:pPr/>
              <a:t>1/17/2020</a:t>
            </a:fld>
            <a:endParaRPr lang="en-US" dirty="0"/>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3895686"/>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365395A3-466A-E841-8617-BF4511B9C496}" type="datetime1">
              <a:rPr lang="en-US" smtClean="0"/>
              <a:t>1/17/2020</a:t>
            </a:fld>
            <a:endParaRPr lang="en-US" dirty="0"/>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1067278"/>
      </p:ext>
    </p:extLst>
  </p:cSld>
  <p:clrMap bg1="dk1" tx1="lt1" bg2="dk2" tx2="lt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Lst>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B62E26C4-5F9A-484F-B9A4-50CCF54D2442}" type="datetimeFigureOut">
              <a:rPr lang="en-US" smtClean="0"/>
              <a:t>1/17/2020</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224D522A-196A-5345-9C66-266810F4416C}"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79480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6251679"/>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11799191"/>
      </p:ext>
    </p:extLst>
  </p:cSld>
  <p:clrMap bg1="lt1" tx1="dk1" bg2="dk2" tx2="lt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5">
            <a:extLst>
              <a:ext uri="{FF2B5EF4-FFF2-40B4-BE49-F238E27FC236}">
                <a16:creationId xmlns:a16="http://schemas.microsoft.com/office/drawing/2014/main" id="{BBE283F0-D9CA-481B-BEF6-19C906575C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0" name="Rectangle 2">
            <a:extLst>
              <a:ext uri="{FF2B5EF4-FFF2-40B4-BE49-F238E27FC236}">
                <a16:creationId xmlns:a16="http://schemas.microsoft.com/office/drawing/2014/main" id="{98D20041-45CE-4D5B-9D43-60470E93449F}"/>
              </a:ext>
            </a:extLst>
          </p:cNvPr>
          <p:cNvSpPr>
            <a:spLocks noGrp="1" noChangeArrowheads="1"/>
          </p:cNvSpPr>
          <p:nvPr>
            <p:ph type="ctrTitle"/>
          </p:nvPr>
        </p:nvSpPr>
        <p:spPr>
          <a:xfrm>
            <a:off x="0" y="381000"/>
            <a:ext cx="7188200" cy="1409700"/>
          </a:xfrm>
        </p:spPr>
        <p:txBody>
          <a:bodyPr anchor="b"/>
          <a:lstStyle/>
          <a:p>
            <a:pPr algn="l" eaLnBrk="1" hangingPunct="1"/>
            <a:r>
              <a:rPr lang="en-US" altLang="en-US" dirty="0">
                <a:solidFill>
                  <a:schemeClr val="bg1"/>
                </a:solidFill>
                <a:latin typeface="Georgia" panose="02040502050405020303" pitchFamily="18" charset="0"/>
                <a:ea typeface="MS PGothic" panose="020B0600070205080204" pitchFamily="34" charset="-128"/>
              </a:rPr>
              <a:t>Giving a Presentation</a:t>
            </a:r>
          </a:p>
        </p:txBody>
      </p:sp>
      <p:sp>
        <p:nvSpPr>
          <p:cNvPr id="27651" name="Rectangle 3">
            <a:extLst>
              <a:ext uri="{FF2B5EF4-FFF2-40B4-BE49-F238E27FC236}">
                <a16:creationId xmlns:a16="http://schemas.microsoft.com/office/drawing/2014/main" id="{A4DCBBBD-EAD8-4DA9-BEB4-403D1F27BDF8}"/>
              </a:ext>
            </a:extLst>
          </p:cNvPr>
          <p:cNvSpPr>
            <a:spLocks noGrp="1" noChangeArrowheads="1"/>
          </p:cNvSpPr>
          <p:nvPr>
            <p:ph type="subTitle" idx="1"/>
          </p:nvPr>
        </p:nvSpPr>
        <p:spPr>
          <a:xfrm>
            <a:off x="25400" y="1841500"/>
            <a:ext cx="5486400" cy="1206500"/>
          </a:xfrm>
        </p:spPr>
        <p:txBody>
          <a:bodyPr/>
          <a:lstStyle/>
          <a:p>
            <a:pPr algn="l" eaLnBrk="1" hangingPunct="1">
              <a:buFont typeface="Wingdings" panose="05000000000000000000" pitchFamily="2" charset="2"/>
              <a:buNone/>
            </a:pPr>
            <a:r>
              <a:rPr lang="en-US" altLang="en-US" sz="2200" dirty="0">
                <a:solidFill>
                  <a:srgbClr val="CCCC90"/>
                </a:solidFill>
                <a:latin typeface="Georgia" panose="02040502050405020303" pitchFamily="18" charset="0"/>
                <a:ea typeface="MS PGothic" panose="020B0600070205080204" pitchFamily="34" charset="-128"/>
              </a:rPr>
              <a:t>How to give a good presentation</a:t>
            </a:r>
          </a:p>
          <a:p>
            <a:pPr algn="l" eaLnBrk="1" hangingPunct="1">
              <a:buFont typeface="Wingdings" panose="05000000000000000000" pitchFamily="2" charset="2"/>
              <a:buNone/>
            </a:pPr>
            <a:r>
              <a:rPr lang="en-US" altLang="en-US" sz="2200" dirty="0">
                <a:solidFill>
                  <a:srgbClr val="CCCC90"/>
                </a:solidFill>
                <a:latin typeface="Georgia" panose="02040502050405020303" pitchFamily="18" charset="0"/>
                <a:ea typeface="MS PGothic" panose="020B0600070205080204" pitchFamily="34" charset="-128"/>
              </a:rPr>
              <a:t>How to give a good peer review feedback</a:t>
            </a:r>
          </a:p>
        </p:txBody>
      </p:sp>
      <p:sp>
        <p:nvSpPr>
          <p:cNvPr id="27652" name="Rectangle 3">
            <a:extLst>
              <a:ext uri="{FF2B5EF4-FFF2-40B4-BE49-F238E27FC236}">
                <a16:creationId xmlns:a16="http://schemas.microsoft.com/office/drawing/2014/main" id="{8267193C-59AA-426C-BFEC-DCC63699ABB5}"/>
              </a:ext>
            </a:extLst>
          </p:cNvPr>
          <p:cNvSpPr txBox="1">
            <a:spLocks noChangeArrowheads="1"/>
          </p:cNvSpPr>
          <p:nvPr/>
        </p:nvSpPr>
        <p:spPr bwMode="auto">
          <a:xfrm>
            <a:off x="25400" y="3327400"/>
            <a:ext cx="5486400" cy="119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000000"/>
              </a:buClr>
            </a:pPr>
            <a:r>
              <a:rPr lang="en-US" altLang="en-US" sz="1600" dirty="0">
                <a:solidFill>
                  <a:srgbClr val="CCCC90"/>
                </a:solidFill>
                <a:latin typeface="Georgia" panose="02040502050405020303" pitchFamily="18" charset="0"/>
              </a:rPr>
              <a:t>School of Computing and Information</a:t>
            </a:r>
          </a:p>
          <a:p>
            <a:pPr eaLnBrk="1" hangingPunct="1">
              <a:spcBef>
                <a:spcPct val="20000"/>
              </a:spcBef>
              <a:spcAft>
                <a:spcPts val="600"/>
              </a:spcAft>
              <a:buClr>
                <a:srgbClr val="000000"/>
              </a:buClr>
            </a:pPr>
            <a:r>
              <a:rPr lang="en-US" altLang="en-US" sz="1600" dirty="0">
                <a:solidFill>
                  <a:srgbClr val="CCCC90"/>
                </a:solidFill>
                <a:latin typeface="Georgia" panose="02040502050405020303" pitchFamily="18" charset="0"/>
              </a:rPr>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a:extLst>
              <a:ext uri="{FF2B5EF4-FFF2-40B4-BE49-F238E27FC236}">
                <a16:creationId xmlns:a16="http://schemas.microsoft.com/office/drawing/2014/main" id="{ABEBC06B-51D6-4B21-A091-F39C865F522B}"/>
              </a:ext>
            </a:extLst>
          </p:cNvPr>
          <p:cNvSpPr txBox="1">
            <a:spLocks/>
          </p:cNvSpPr>
          <p:nvPr/>
        </p:nvSpPr>
        <p:spPr bwMode="auto">
          <a:xfrm>
            <a:off x="381000" y="3124200"/>
            <a:ext cx="84582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Time is usually limited</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Invited talk:  &lt; 1 hour</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Conference talk:  20 minutes or so</a:t>
            </a:r>
            <a:endParaRPr lang="en-US" altLang="en-US" sz="1800" dirty="0">
              <a:solidFill>
                <a:srgbClr val="008000"/>
              </a:solidFill>
              <a:latin typeface="Trebuchet MS" panose="020B0603020202020204" pitchFamily="34" charset="0"/>
              <a:ea typeface="Osaka" pitchFamily="-84" charset="-128"/>
            </a:endParaRP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Elevator talk: &lt; 2 minutes</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Your talk: 15 minutes</a:t>
            </a:r>
            <a:endParaRPr lang="en-US" altLang="en-US" sz="2200" dirty="0">
              <a:solidFill>
                <a:srgbClr val="FF964F"/>
              </a:solidFill>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This is not a lot of time…</a:t>
            </a:r>
          </a:p>
          <a:p>
            <a:pPr>
              <a:spcBef>
                <a:spcPct val="20000"/>
              </a:spcBef>
              <a:buClr>
                <a:srgbClr val="0046AA"/>
              </a:buClr>
              <a:buFont typeface="Wingdings" panose="05000000000000000000" pitchFamily="2" charset="2"/>
              <a:buNone/>
            </a:pPr>
            <a:endParaRPr lang="en-US" altLang="en-US" sz="2000" dirty="0">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i="1" dirty="0">
                <a:solidFill>
                  <a:srgbClr val="FF0000"/>
                </a:solidFill>
                <a:latin typeface="Trebuchet MS" panose="020B0603020202020204" pitchFamily="34" charset="0"/>
                <a:ea typeface="Osaka" pitchFamily="-84" charset="-128"/>
              </a:rPr>
              <a:t>Bottom line:</a:t>
            </a:r>
            <a:r>
              <a:rPr lang="en-US" altLang="en-US" sz="2000" i="1" dirty="0">
                <a:latin typeface="Trebuchet MS" panose="020B0603020202020204" pitchFamily="34" charset="0"/>
                <a:ea typeface="Osaka" pitchFamily="-84" charset="-128"/>
              </a:rPr>
              <a:t>  Your audience should learn something from your talk</a:t>
            </a:r>
          </a:p>
        </p:txBody>
      </p:sp>
      <p:sp>
        <p:nvSpPr>
          <p:cNvPr id="57346" name="Title 1">
            <a:extLst>
              <a:ext uri="{FF2B5EF4-FFF2-40B4-BE49-F238E27FC236}">
                <a16:creationId xmlns:a16="http://schemas.microsoft.com/office/drawing/2014/main" id="{89AD5184-4116-4841-AA91-3BBAF50473CC}"/>
              </a:ext>
            </a:extLst>
          </p:cNvPr>
          <p:cNvSpPr>
            <a:spLocks noGrp="1"/>
          </p:cNvSpPr>
          <p:nvPr>
            <p:ph type="title"/>
          </p:nvPr>
        </p:nvSpPr>
        <p:spPr/>
        <p:txBody>
          <a:bodyPr/>
          <a:lstStyle/>
          <a:p>
            <a:r>
              <a:rPr lang="en-US" altLang="en-US" sz="3200"/>
              <a:t>Structure your talk based on your audience and the time that you have</a:t>
            </a:r>
          </a:p>
        </p:txBody>
      </p:sp>
      <p:sp>
        <p:nvSpPr>
          <p:cNvPr id="21507" name="Content Placeholder 2">
            <a:extLst>
              <a:ext uri="{FF2B5EF4-FFF2-40B4-BE49-F238E27FC236}">
                <a16:creationId xmlns:a16="http://schemas.microsoft.com/office/drawing/2014/main" id="{C466CAE9-67AE-4C65-9105-32FDD63FD25B}"/>
              </a:ext>
            </a:extLst>
          </p:cNvPr>
          <p:cNvSpPr>
            <a:spLocks noGrp="1"/>
          </p:cNvSpPr>
          <p:nvPr>
            <p:ph idx="1"/>
          </p:nvPr>
        </p:nvSpPr>
        <p:spPr>
          <a:xfrm>
            <a:off x="2667000" y="1371600"/>
            <a:ext cx="6172200" cy="1676400"/>
          </a:xfrm>
        </p:spPr>
        <p:txBody>
          <a:bodyPr/>
          <a:lstStyle/>
          <a:p>
            <a:pPr marL="0" indent="0">
              <a:buFont typeface="Wingdings" panose="05000000000000000000" pitchFamily="2" charset="2"/>
              <a:buNone/>
            </a:pPr>
            <a:r>
              <a:rPr lang="en-US" altLang="en-US" sz="2000" dirty="0"/>
              <a:t>Your audience:  Generally smart individuals</a:t>
            </a:r>
          </a:p>
          <a:p>
            <a:pPr lvl="1"/>
            <a:r>
              <a:rPr lang="en-US" altLang="en-US" sz="1800" dirty="0"/>
              <a:t>Computer Scientists?  </a:t>
            </a:r>
            <a:r>
              <a:rPr lang="en-US" altLang="en-US" sz="1800" dirty="0">
                <a:solidFill>
                  <a:srgbClr val="008000"/>
                </a:solidFill>
              </a:rPr>
              <a:t>Yes</a:t>
            </a:r>
          </a:p>
          <a:p>
            <a:pPr lvl="1"/>
            <a:r>
              <a:rPr lang="en-US" altLang="en-US" sz="1800" dirty="0"/>
              <a:t>Knowledgeable about your area?  </a:t>
            </a:r>
            <a:r>
              <a:rPr lang="en-US" altLang="en-US" sz="1800" dirty="0">
                <a:solidFill>
                  <a:srgbClr val="FF964F"/>
                </a:solidFill>
              </a:rPr>
              <a:t>Maybe</a:t>
            </a:r>
          </a:p>
          <a:p>
            <a:pPr lvl="1"/>
            <a:r>
              <a:rPr lang="en-US" altLang="en-US" sz="1800" dirty="0"/>
              <a:t>Knowledgeable about your problem?  </a:t>
            </a:r>
            <a:r>
              <a:rPr lang="en-US" altLang="en-US" sz="1800" dirty="0">
                <a:solidFill>
                  <a:srgbClr val="FF0000"/>
                </a:solidFill>
              </a:rPr>
              <a:t>Probably not</a:t>
            </a:r>
          </a:p>
        </p:txBody>
      </p:sp>
      <p:pic>
        <p:nvPicPr>
          <p:cNvPr id="21508" name="Picture 3">
            <a:extLst>
              <a:ext uri="{FF2B5EF4-FFF2-40B4-BE49-F238E27FC236}">
                <a16:creationId xmlns:a16="http://schemas.microsoft.com/office/drawing/2014/main" id="{8B11965B-A631-4BDB-8426-A88936E6ED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447800"/>
            <a:ext cx="2051050" cy="138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4">
            <a:extLst>
              <a:ext uri="{FF2B5EF4-FFF2-40B4-BE49-F238E27FC236}">
                <a16:creationId xmlns:a16="http://schemas.microsoft.com/office/drawing/2014/main" id="{594F6523-E7D1-4581-B5E8-D6BA2E7799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048000"/>
            <a:ext cx="1441450" cy="199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41326C6E-D7DC-4748-8DD9-B2BA5E3D9935}"/>
              </a:ext>
            </a:extLst>
          </p:cNvPr>
          <p:cNvCxnSpPr>
            <a:cxnSpLocks noChangeShapeType="1"/>
          </p:cNvCxnSpPr>
          <p:nvPr/>
        </p:nvCxnSpPr>
        <p:spPr bwMode="auto">
          <a:xfrm>
            <a:off x="1447800" y="53340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850917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0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0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0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0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505">
                                            <p:txEl>
                                              <p:pRg st="7" end="7"/>
                                            </p:txEl>
                                          </p:spTgt>
                                        </p:tgtEl>
                                        <p:attrNameLst>
                                          <p:attrName>style.visibility</p:attrName>
                                        </p:attrNameLst>
                                      </p:cBhvr>
                                      <p:to>
                                        <p:strVal val="visible"/>
                                      </p:to>
                                    </p:set>
                                    <p:animEffect transition="in" filter="wipe(left)">
                                      <p:cBhvr>
                                        <p:cTn id="35" dur="500"/>
                                        <p:tgtEl>
                                          <p:spTgt spid="21505">
                                            <p:txEl>
                                              <p:pRg st="7" end="7"/>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 grpId="0" build="p"/>
      <p:bldP spid="2150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379667D9-FAF3-4C3C-9156-67FD847170A1}"/>
              </a:ext>
            </a:extLst>
          </p:cNvPr>
          <p:cNvSpPr>
            <a:spLocks noGrp="1"/>
          </p:cNvSpPr>
          <p:nvPr>
            <p:ph type="title"/>
          </p:nvPr>
        </p:nvSpPr>
        <p:spPr/>
        <p:txBody>
          <a:bodyPr/>
          <a:lstStyle/>
          <a:p>
            <a:r>
              <a:rPr lang="en-US" altLang="en-US" sz="2800"/>
              <a:t>That’s not a lot of time, how should I structure my talk to relate to these people?</a:t>
            </a:r>
          </a:p>
        </p:txBody>
      </p:sp>
      <p:grpSp>
        <p:nvGrpSpPr>
          <p:cNvPr id="2" name="Group 1">
            <a:extLst>
              <a:ext uri="{FF2B5EF4-FFF2-40B4-BE49-F238E27FC236}">
                <a16:creationId xmlns:a16="http://schemas.microsoft.com/office/drawing/2014/main" id="{453C6F4F-B7DE-49B3-B102-930520AFFA4B}"/>
              </a:ext>
            </a:extLst>
          </p:cNvPr>
          <p:cNvGrpSpPr>
            <a:grpSpLocks/>
          </p:cNvGrpSpPr>
          <p:nvPr/>
        </p:nvGrpSpPr>
        <p:grpSpPr bwMode="auto">
          <a:xfrm>
            <a:off x="1154113" y="1196975"/>
            <a:ext cx="2351087" cy="2003425"/>
            <a:chOff x="11113" y="1196975"/>
            <a:chExt cx="2351087" cy="2003425"/>
          </a:xfrm>
        </p:grpSpPr>
        <p:pic>
          <p:nvPicPr>
            <p:cNvPr id="58386" name="Picture 3">
              <a:extLst>
                <a:ext uri="{FF2B5EF4-FFF2-40B4-BE49-F238E27FC236}">
                  <a16:creationId xmlns:a16="http://schemas.microsoft.com/office/drawing/2014/main" id="{A56B21B2-4450-4833-87C0-34C81A929C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96975"/>
              <a:ext cx="9144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7" name="TextBox 4">
              <a:extLst>
                <a:ext uri="{FF2B5EF4-FFF2-40B4-BE49-F238E27FC236}">
                  <a16:creationId xmlns:a16="http://schemas.microsoft.com/office/drawing/2014/main" id="{97380C7E-E485-4973-8CED-499C22C62616}"/>
                </a:ext>
              </a:extLst>
            </p:cNvPr>
            <p:cNvSpPr txBox="1">
              <a:spLocks noChangeArrowheads="1"/>
            </p:cNvSpPr>
            <p:nvPr/>
          </p:nvSpPr>
          <p:spPr bwMode="auto">
            <a:xfrm>
              <a:off x="11113" y="2492375"/>
              <a:ext cx="2351087"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This is a </a:t>
              </a:r>
              <a:r>
                <a:rPr lang="en-US" altLang="en-US" sz="2000">
                  <a:solidFill>
                    <a:srgbClr val="FF0000"/>
                  </a:solidFill>
                  <a:latin typeface="Trebuchet MS" panose="020B0603020202020204" pitchFamily="34" charset="0"/>
                </a:rPr>
                <a:t>hard</a:t>
              </a:r>
              <a:r>
                <a:rPr lang="en-US" altLang="en-US" sz="2000">
                  <a:latin typeface="Trebuchet MS" panose="020B0603020202020204" pitchFamily="34" charset="0"/>
                </a:rPr>
                <a:t> problem…</a:t>
              </a:r>
            </a:p>
          </p:txBody>
        </p:sp>
      </p:grpSp>
      <p:grpSp>
        <p:nvGrpSpPr>
          <p:cNvPr id="3" name="Group 2">
            <a:extLst>
              <a:ext uri="{FF2B5EF4-FFF2-40B4-BE49-F238E27FC236}">
                <a16:creationId xmlns:a16="http://schemas.microsoft.com/office/drawing/2014/main" id="{DBAD904B-3E37-4B85-9317-C8889B0DCD3F}"/>
              </a:ext>
            </a:extLst>
          </p:cNvPr>
          <p:cNvGrpSpPr>
            <a:grpSpLocks/>
          </p:cNvGrpSpPr>
          <p:nvPr/>
        </p:nvGrpSpPr>
        <p:grpSpPr bwMode="auto">
          <a:xfrm>
            <a:off x="2895600" y="1219200"/>
            <a:ext cx="2895600" cy="1981200"/>
            <a:chOff x="1752600" y="1219200"/>
            <a:chExt cx="2895600" cy="1981200"/>
          </a:xfrm>
        </p:grpSpPr>
        <p:pic>
          <p:nvPicPr>
            <p:cNvPr id="58384" name="Picture 5">
              <a:extLst>
                <a:ext uri="{FF2B5EF4-FFF2-40B4-BE49-F238E27FC236}">
                  <a16:creationId xmlns:a16="http://schemas.microsoft.com/office/drawing/2014/main" id="{85502A0B-E378-49A4-A3CE-2917B34A3A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1219200"/>
              <a:ext cx="92392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5" name="TextBox 6">
              <a:extLst>
                <a:ext uri="{FF2B5EF4-FFF2-40B4-BE49-F238E27FC236}">
                  <a16:creationId xmlns:a16="http://schemas.microsoft.com/office/drawing/2014/main" id="{7D70A709-D62B-4BA2-B73C-4146E21AB185}"/>
                </a:ext>
              </a:extLst>
            </p:cNvPr>
            <p:cNvSpPr txBox="1">
              <a:spLocks noChangeArrowheads="1"/>
            </p:cNvSpPr>
            <p:nvPr/>
          </p:nvSpPr>
          <p:spPr bwMode="auto">
            <a:xfrm>
              <a:off x="1752600" y="2492375"/>
              <a:ext cx="28956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with </a:t>
              </a:r>
              <a:r>
                <a:rPr lang="en-US" altLang="en-US" sz="2000">
                  <a:solidFill>
                    <a:srgbClr val="FF0000"/>
                  </a:solidFill>
                  <a:latin typeface="Trebuchet MS" panose="020B0603020202020204" pitchFamily="34" charset="0"/>
                </a:rPr>
                <a:t>interesting</a:t>
              </a:r>
              <a:r>
                <a:rPr lang="en-US" altLang="en-US" sz="2000">
                  <a:latin typeface="Trebuchet MS" panose="020B0603020202020204" pitchFamily="34" charset="0"/>
                </a:rPr>
                <a:t> applications…</a:t>
              </a:r>
            </a:p>
          </p:txBody>
        </p:sp>
      </p:grpSp>
      <p:grpSp>
        <p:nvGrpSpPr>
          <p:cNvPr id="4" name="Group 3">
            <a:extLst>
              <a:ext uri="{FF2B5EF4-FFF2-40B4-BE49-F238E27FC236}">
                <a16:creationId xmlns:a16="http://schemas.microsoft.com/office/drawing/2014/main" id="{DEDE7470-7D87-42EF-AABF-6A39F320CF54}"/>
              </a:ext>
            </a:extLst>
          </p:cNvPr>
          <p:cNvGrpSpPr>
            <a:grpSpLocks/>
          </p:cNvGrpSpPr>
          <p:nvPr/>
        </p:nvGrpSpPr>
        <p:grpSpPr bwMode="auto">
          <a:xfrm>
            <a:off x="5562600" y="1371600"/>
            <a:ext cx="2362200" cy="1828800"/>
            <a:chOff x="4419600" y="1371600"/>
            <a:chExt cx="2362200" cy="1828800"/>
          </a:xfrm>
        </p:grpSpPr>
        <p:pic>
          <p:nvPicPr>
            <p:cNvPr id="58382" name="Picture 7">
              <a:extLst>
                <a:ext uri="{FF2B5EF4-FFF2-40B4-BE49-F238E27FC236}">
                  <a16:creationId xmlns:a16="http://schemas.microsoft.com/office/drawing/2014/main" id="{D7379FCC-169F-45CA-B50B-8BA9521DFB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71600"/>
              <a:ext cx="1520825"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3" name="TextBox 8">
              <a:extLst>
                <a:ext uri="{FF2B5EF4-FFF2-40B4-BE49-F238E27FC236}">
                  <a16:creationId xmlns:a16="http://schemas.microsoft.com/office/drawing/2014/main" id="{6434EA19-2E3B-4ED2-B1E3-A7954CF20993}"/>
                </a:ext>
              </a:extLst>
            </p:cNvPr>
            <p:cNvSpPr txBox="1">
              <a:spLocks noChangeArrowheads="1"/>
            </p:cNvSpPr>
            <p:nvPr/>
          </p:nvSpPr>
          <p:spPr bwMode="auto">
            <a:xfrm>
              <a:off x="4419600" y="2492375"/>
              <a:ext cx="23622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that builds on prior work…</a:t>
              </a:r>
            </a:p>
          </p:txBody>
        </p:sp>
      </p:grpSp>
      <p:grpSp>
        <p:nvGrpSpPr>
          <p:cNvPr id="6" name="Group 5">
            <a:extLst>
              <a:ext uri="{FF2B5EF4-FFF2-40B4-BE49-F238E27FC236}">
                <a16:creationId xmlns:a16="http://schemas.microsoft.com/office/drawing/2014/main" id="{AE51EDFE-8D58-468F-896D-DE85932111C8}"/>
              </a:ext>
            </a:extLst>
          </p:cNvPr>
          <p:cNvGrpSpPr>
            <a:grpSpLocks/>
          </p:cNvGrpSpPr>
          <p:nvPr/>
        </p:nvGrpSpPr>
        <p:grpSpPr bwMode="auto">
          <a:xfrm>
            <a:off x="1524000" y="3276600"/>
            <a:ext cx="5638800" cy="2286000"/>
            <a:chOff x="381000" y="3276600"/>
            <a:chExt cx="5638800" cy="2286000"/>
          </a:xfrm>
        </p:grpSpPr>
        <p:sp>
          <p:nvSpPr>
            <p:cNvPr id="12" name="Content Placeholder 2">
              <a:extLst>
                <a:ext uri="{FF2B5EF4-FFF2-40B4-BE49-F238E27FC236}">
                  <a16:creationId xmlns:a16="http://schemas.microsoft.com/office/drawing/2014/main" id="{BC11B939-1033-4EA5-A350-746E3791234E}"/>
                </a:ext>
              </a:extLst>
            </p:cNvPr>
            <p:cNvSpPr txBox="1">
              <a:spLocks/>
            </p:cNvSpPr>
            <p:nvPr/>
          </p:nvSpPr>
          <p:spPr bwMode="auto">
            <a:xfrm>
              <a:off x="381000" y="3581400"/>
              <a:ext cx="4191000" cy="1981200"/>
            </a:xfrm>
            <a:prstGeom prst="rect">
              <a:avLst/>
            </a:prstGeom>
            <a:ln/>
            <a:extLst>
              <a:ext uri="{FAA26D3D-D897-4be2-8F04-BA451C77F1D7}">
                <ma14:placeholderFlag xmlns:ma14="http://schemas.microsoft.com/office/mac/drawingml/2011/main" xmlns="" val="1"/>
              </a:ext>
            </a:extLst>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rgbClr val="0046AA"/>
                </a:buClr>
                <a:buFont typeface="Wingdings" charset="0"/>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charset="0"/>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charset="0"/>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charset="0"/>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marL="0" indent="0">
                <a:buFont typeface="Wingdings" charset="0"/>
                <a:buNone/>
                <a:defRPr/>
              </a:pPr>
              <a:r>
                <a:rPr lang="en-US" sz="2000" dirty="0"/>
                <a:t>Two sub-parts:</a:t>
              </a:r>
            </a:p>
            <a:p>
              <a:pPr lvl="1">
                <a:defRPr/>
              </a:pPr>
              <a:r>
                <a:rPr lang="en-US" sz="1800" dirty="0"/>
                <a:t>You solved a problem</a:t>
              </a:r>
            </a:p>
            <a:p>
              <a:pPr lvl="1">
                <a:defRPr/>
              </a:pPr>
              <a:r>
                <a:rPr lang="en-US" sz="1800" dirty="0"/>
                <a:t>You used neat technological advancements to do this</a:t>
              </a:r>
              <a:endParaRPr lang="en-US" sz="1800" b="1" dirty="0"/>
            </a:p>
          </p:txBody>
        </p:sp>
        <p:sp>
          <p:nvSpPr>
            <p:cNvPr id="14" name="Bent Arrow 13">
              <a:extLst>
                <a:ext uri="{FF2B5EF4-FFF2-40B4-BE49-F238E27FC236}">
                  <a16:creationId xmlns:a16="http://schemas.microsoft.com/office/drawing/2014/main" id="{FCFD10D0-593F-42B1-AA8C-133F772F538C}"/>
                </a:ext>
              </a:extLst>
            </p:cNvPr>
            <p:cNvSpPr/>
            <p:nvPr/>
          </p:nvSpPr>
          <p:spPr bwMode="auto">
            <a:xfrm rot="10800000">
              <a:off x="4572000" y="3276600"/>
              <a:ext cx="1447800" cy="1676400"/>
            </a:xfrm>
            <a:prstGeom prst="bentArrow">
              <a:avLst/>
            </a:prstGeom>
            <a:gradFill flip="none" rotWithShape="1">
              <a:gsLst>
                <a:gs pos="0">
                  <a:srgbClr val="FFFF00"/>
                </a:gs>
                <a:gs pos="100000">
                  <a:srgbClr val="FF6600"/>
                </a:gs>
              </a:gsLst>
              <a:lin ang="0" scaled="1"/>
              <a:tileRect/>
            </a:gra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128"/>
                <a:cs typeface="ＭＳ Ｐゴシック" charset="-128"/>
              </a:endParaRPr>
            </a:p>
          </p:txBody>
        </p:sp>
      </p:grpSp>
      <p:cxnSp>
        <p:nvCxnSpPr>
          <p:cNvPr id="16" name="Straight Connector 15">
            <a:extLst>
              <a:ext uri="{FF2B5EF4-FFF2-40B4-BE49-F238E27FC236}">
                <a16:creationId xmlns:a16="http://schemas.microsoft.com/office/drawing/2014/main" id="{21617212-7CA0-40AF-AD49-363838077C45}"/>
              </a:ext>
            </a:extLst>
          </p:cNvPr>
          <p:cNvCxnSpPr>
            <a:cxnSpLocks noChangeShapeType="1"/>
          </p:cNvCxnSpPr>
          <p:nvPr/>
        </p:nvCxnSpPr>
        <p:spPr bwMode="auto">
          <a:xfrm>
            <a:off x="1447800" y="59436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256248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304B-38B2-4E00-9A90-90E3FD8A91D1}"/>
              </a:ext>
            </a:extLst>
          </p:cNvPr>
          <p:cNvSpPr>
            <a:spLocks noGrp="1"/>
          </p:cNvSpPr>
          <p:nvPr>
            <p:ph type="title"/>
          </p:nvPr>
        </p:nvSpPr>
        <p:spPr/>
        <p:txBody>
          <a:bodyPr/>
          <a:lstStyle/>
          <a:p>
            <a:r>
              <a:rPr lang="en-US" altLang="en-US" dirty="0">
                <a:latin typeface="Trebuchet MS" panose="020B0603020202020204" pitchFamily="34" charset="0"/>
              </a:rPr>
              <a:t>Give context and big picture</a:t>
            </a:r>
            <a:endParaRPr lang="en-US" dirty="0"/>
          </a:p>
        </p:txBody>
      </p:sp>
      <p:sp>
        <p:nvSpPr>
          <p:cNvPr id="3" name="Content Placeholder 2">
            <a:extLst>
              <a:ext uri="{FF2B5EF4-FFF2-40B4-BE49-F238E27FC236}">
                <a16:creationId xmlns:a16="http://schemas.microsoft.com/office/drawing/2014/main" id="{D28E3C6E-7CCA-4700-9B60-8118D0932F06}"/>
              </a:ext>
            </a:extLst>
          </p:cNvPr>
          <p:cNvSpPr>
            <a:spLocks noGrp="1"/>
          </p:cNvSpPr>
          <p:nvPr>
            <p:ph idx="1"/>
          </p:nvPr>
        </p:nvSpPr>
        <p:spPr/>
        <p:txBody>
          <a:bodyPr/>
          <a:lstStyle/>
          <a:p>
            <a:r>
              <a:rPr lang="en-US" dirty="0"/>
              <a:t>Do not lose sight of the big picture</a:t>
            </a:r>
          </a:p>
          <a:p>
            <a:pPr lvl="1"/>
            <a:r>
              <a:rPr lang="en-US" dirty="0"/>
              <a:t>Audience should always know where you are taking them</a:t>
            </a:r>
          </a:p>
          <a:p>
            <a:pPr lvl="1"/>
            <a:r>
              <a:rPr lang="en-US" dirty="0"/>
              <a:t>Why are you telling me this?  Where does it fit in?</a:t>
            </a:r>
          </a:p>
          <a:p>
            <a:pPr lvl="1"/>
            <a:r>
              <a:rPr lang="en-US" dirty="0"/>
              <a:t>Audience may need refocusing from time to time</a:t>
            </a:r>
          </a:p>
          <a:p>
            <a:pPr lvl="1"/>
            <a:endParaRPr lang="en-US" dirty="0"/>
          </a:p>
          <a:p>
            <a:r>
              <a:rPr lang="en-US" dirty="0"/>
              <a:t>Give context</a:t>
            </a:r>
          </a:p>
          <a:p>
            <a:pPr lvl="1"/>
            <a:r>
              <a:rPr lang="en-US" dirty="0"/>
              <a:t>Don’t just say I did this and I did that</a:t>
            </a:r>
          </a:p>
          <a:p>
            <a:pPr lvl="1"/>
            <a:r>
              <a:rPr lang="en-US" dirty="0"/>
              <a:t>How did it help your organization?</a:t>
            </a:r>
          </a:p>
          <a:p>
            <a:pPr lvl="1"/>
            <a:r>
              <a:rPr lang="en-US" dirty="0"/>
              <a:t>How did it help the end-user?</a:t>
            </a:r>
          </a:p>
          <a:p>
            <a:pPr lvl="1"/>
            <a:r>
              <a:rPr lang="en-US" dirty="0"/>
              <a:t>What considerations went into the decisions?</a:t>
            </a:r>
          </a:p>
          <a:p>
            <a:pPr lvl="1"/>
            <a:r>
              <a:rPr lang="en-US" dirty="0"/>
              <a:t>What constraints did you have?</a:t>
            </a:r>
          </a:p>
        </p:txBody>
      </p:sp>
    </p:spTree>
    <p:extLst>
      <p:ext uri="{BB962C8B-B14F-4D97-AF65-F5344CB8AC3E}">
        <p14:creationId xmlns:p14="http://schemas.microsoft.com/office/powerpoint/2010/main" val="47962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2946145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691F-5876-4B11-A39D-2B90F118360E}"/>
              </a:ext>
            </a:extLst>
          </p:cNvPr>
          <p:cNvSpPr>
            <a:spLocks noGrp="1"/>
          </p:cNvSpPr>
          <p:nvPr>
            <p:ph type="title"/>
          </p:nvPr>
        </p:nvSpPr>
        <p:spPr/>
        <p:txBody>
          <a:bodyPr/>
          <a:lstStyle/>
          <a:p>
            <a:r>
              <a:rPr lang="en-US" dirty="0"/>
              <a:t>Admire my beautiful slide</a:t>
            </a:r>
          </a:p>
        </p:txBody>
      </p:sp>
      <p:pic>
        <p:nvPicPr>
          <p:cNvPr id="4" name="Content Placeholder 3">
            <a:extLst>
              <a:ext uri="{FF2B5EF4-FFF2-40B4-BE49-F238E27FC236}">
                <a16:creationId xmlns:a16="http://schemas.microsoft.com/office/drawing/2014/main" id="{3A48D4F3-0222-49D0-A3E9-4BA81A3370C4}"/>
              </a:ext>
            </a:extLst>
          </p:cNvPr>
          <p:cNvPicPr>
            <a:picLocks noGrp="1" noChangeAspect="1"/>
          </p:cNvPicPr>
          <p:nvPr>
            <p:ph idx="1"/>
          </p:nvPr>
        </p:nvPicPr>
        <p:blipFill>
          <a:blip r:embed="rId2"/>
          <a:stretch>
            <a:fillRect/>
          </a:stretch>
        </p:blipFill>
        <p:spPr>
          <a:xfrm>
            <a:off x="1219200" y="1295400"/>
            <a:ext cx="6705599" cy="5029200"/>
          </a:xfrm>
          <a:prstGeom prst="rect">
            <a:avLst/>
          </a:prstGeom>
        </p:spPr>
      </p:pic>
    </p:spTree>
    <p:extLst>
      <p:ext uri="{BB962C8B-B14F-4D97-AF65-F5344CB8AC3E}">
        <p14:creationId xmlns:p14="http://schemas.microsoft.com/office/powerpoint/2010/main" val="910490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ACA1-3EBC-4933-BFD8-8B33AB34D8E0}"/>
              </a:ext>
            </a:extLst>
          </p:cNvPr>
          <p:cNvSpPr>
            <a:spLocks noGrp="1"/>
          </p:cNvSpPr>
          <p:nvPr>
            <p:ph type="title"/>
          </p:nvPr>
        </p:nvSpPr>
        <p:spPr/>
        <p:txBody>
          <a:bodyPr/>
          <a:lstStyle/>
          <a:p>
            <a:r>
              <a:rPr lang="en-US" dirty="0"/>
              <a:t>Admire my beautiful slide</a:t>
            </a:r>
          </a:p>
        </p:txBody>
      </p:sp>
      <p:sp>
        <p:nvSpPr>
          <p:cNvPr id="3" name="Content Placeholder 2">
            <a:extLst>
              <a:ext uri="{FF2B5EF4-FFF2-40B4-BE49-F238E27FC236}">
                <a16:creationId xmlns:a16="http://schemas.microsoft.com/office/drawing/2014/main" id="{5023CA0C-7DFF-461D-AD27-69CCBC1619F5}"/>
              </a:ext>
            </a:extLst>
          </p:cNvPr>
          <p:cNvSpPr>
            <a:spLocks noGrp="1"/>
          </p:cNvSpPr>
          <p:nvPr>
            <p:ph idx="1"/>
          </p:nvPr>
        </p:nvSpPr>
        <p:spPr>
          <a:xfrm>
            <a:off x="685800" y="1371600"/>
            <a:ext cx="7848600" cy="4724400"/>
          </a:xfrm>
        </p:spPr>
        <p:txBody>
          <a:bodyPr/>
          <a:lstStyle/>
          <a:p>
            <a:r>
              <a:rPr lang="en-US" dirty="0"/>
              <a:t>A slide is not a work of art – curb your enthusiasm</a:t>
            </a:r>
          </a:p>
          <a:p>
            <a:endParaRPr lang="en-US" dirty="0"/>
          </a:p>
          <a:p>
            <a:r>
              <a:rPr lang="en-US" dirty="0"/>
              <a:t>Fonts, colors, and style should be consistent</a:t>
            </a:r>
          </a:p>
          <a:p>
            <a:pPr lvl="1"/>
            <a:r>
              <a:rPr lang="en-US" dirty="0"/>
              <a:t>If not, the difference should convey a meaning</a:t>
            </a:r>
          </a:p>
          <a:p>
            <a:pPr lvl="1"/>
            <a:endParaRPr lang="en-US" dirty="0"/>
          </a:p>
          <a:p>
            <a:r>
              <a:rPr lang="en-US" dirty="0"/>
              <a:t>Also remember, a portion of population is color blind</a:t>
            </a:r>
          </a:p>
          <a:p>
            <a:endParaRPr lang="en-US" dirty="0"/>
          </a:p>
          <a:p>
            <a:r>
              <a:rPr lang="en-US" dirty="0"/>
              <a:t>By the way, was that outline slide </a:t>
            </a:r>
            <a:r>
              <a:rPr lang="en-US" i="1" dirty="0"/>
              <a:t>really</a:t>
            </a:r>
            <a:r>
              <a:rPr lang="en-US" dirty="0"/>
              <a:t> necessary?</a:t>
            </a:r>
          </a:p>
          <a:p>
            <a:pPr lvl="1"/>
            <a:r>
              <a:rPr lang="en-US" dirty="0"/>
              <a:t>Most talks are structured that way – no information content </a:t>
            </a:r>
          </a:p>
        </p:txBody>
      </p:sp>
    </p:spTree>
    <p:extLst>
      <p:ext uri="{BB962C8B-B14F-4D97-AF65-F5344CB8AC3E}">
        <p14:creationId xmlns:p14="http://schemas.microsoft.com/office/powerpoint/2010/main" val="214871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Look at my code, my code is amazing</a:t>
            </a:r>
          </a:p>
        </p:txBody>
      </p:sp>
      <p:pic>
        <p:nvPicPr>
          <p:cNvPr id="4" name="Picture 5">
            <a:extLst>
              <a:ext uri="{FF2B5EF4-FFF2-40B4-BE49-F238E27FC236}">
                <a16:creationId xmlns:a16="http://schemas.microsoft.com/office/drawing/2014/main" id="{75911C9A-689A-4C2A-A509-CB25688148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5136" y="1371600"/>
            <a:ext cx="6233728" cy="4972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504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7F47-A41B-4F7E-960D-181CA621913B}"/>
              </a:ext>
            </a:extLst>
          </p:cNvPr>
          <p:cNvSpPr>
            <a:spLocks noGrp="1"/>
          </p:cNvSpPr>
          <p:nvPr>
            <p:ph type="title"/>
          </p:nvPr>
        </p:nvSpPr>
        <p:spPr/>
        <p:txBody>
          <a:bodyPr/>
          <a:lstStyle/>
          <a:p>
            <a:r>
              <a:rPr lang="en-US" dirty="0"/>
              <a:t>Look at my code, my code is amazing</a:t>
            </a:r>
          </a:p>
        </p:txBody>
      </p:sp>
      <p:sp>
        <p:nvSpPr>
          <p:cNvPr id="3" name="Content Placeholder 2">
            <a:extLst>
              <a:ext uri="{FF2B5EF4-FFF2-40B4-BE49-F238E27FC236}">
                <a16:creationId xmlns:a16="http://schemas.microsoft.com/office/drawing/2014/main" id="{306B742D-ACA9-4CAA-92B4-7326A523F4DE}"/>
              </a:ext>
            </a:extLst>
          </p:cNvPr>
          <p:cNvSpPr>
            <a:spLocks noGrp="1"/>
          </p:cNvSpPr>
          <p:nvPr>
            <p:ph idx="1"/>
          </p:nvPr>
        </p:nvSpPr>
        <p:spPr/>
        <p:txBody>
          <a:bodyPr/>
          <a:lstStyle/>
          <a:p>
            <a:r>
              <a:rPr lang="en-US" dirty="0"/>
              <a:t>Hate to break it to you but …</a:t>
            </a:r>
          </a:p>
          <a:p>
            <a:endParaRPr lang="en-US" dirty="0"/>
          </a:p>
          <a:p>
            <a:r>
              <a:rPr lang="en-US" dirty="0"/>
              <a:t>Nobody wants to read your code (if avoidable)</a:t>
            </a:r>
          </a:p>
          <a:p>
            <a:pPr lvl="1"/>
            <a:r>
              <a:rPr lang="en-US" dirty="0"/>
              <a:t>Nobody wants to read your code (if not avoidable)</a:t>
            </a:r>
          </a:p>
          <a:p>
            <a:endParaRPr lang="en-US" dirty="0"/>
          </a:p>
          <a:p>
            <a:r>
              <a:rPr lang="en-US" dirty="0"/>
              <a:t>If you really feel the need …</a:t>
            </a:r>
          </a:p>
          <a:p>
            <a:pPr lvl="1"/>
            <a:r>
              <a:rPr lang="en-US" dirty="0"/>
              <a:t>At least explain at a high level what the code is trying to do</a:t>
            </a:r>
          </a:p>
          <a:p>
            <a:pPr lvl="1"/>
            <a:r>
              <a:rPr lang="en-US" dirty="0"/>
              <a:t>Focus audience attention at the part that is interesting</a:t>
            </a:r>
          </a:p>
        </p:txBody>
      </p:sp>
    </p:spTree>
    <p:extLst>
      <p:ext uri="{BB962C8B-B14F-4D97-AF65-F5344CB8AC3E}">
        <p14:creationId xmlns:p14="http://schemas.microsoft.com/office/powerpoint/2010/main" val="9788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734F7-26C6-7449-8A46-73269FABDADB}"/>
              </a:ext>
            </a:extLst>
          </p:cNvPr>
          <p:cNvSpPr>
            <a:spLocks noGrp="1"/>
          </p:cNvSpPr>
          <p:nvPr>
            <p:ph idx="1"/>
          </p:nvPr>
        </p:nvSpPr>
        <p:spPr>
          <a:xfrm>
            <a:off x="4740755" y="1259638"/>
            <a:ext cx="3304171" cy="603683"/>
          </a:xfrm>
        </p:spPr>
        <p:txBody>
          <a:bodyPr/>
          <a:lstStyle/>
          <a:p>
            <a:r>
              <a:rPr lang="en-US" dirty="0"/>
              <a:t>Move all disks from a tower to another. You can use a third temporarily.</a:t>
            </a:r>
          </a:p>
        </p:txBody>
      </p:sp>
      <p:sp>
        <p:nvSpPr>
          <p:cNvPr id="2" name="Title 1">
            <a:extLst>
              <a:ext uri="{FF2B5EF4-FFF2-40B4-BE49-F238E27FC236}">
                <a16:creationId xmlns:a16="http://schemas.microsoft.com/office/drawing/2014/main" id="{3F8128E0-AB00-474F-8F2A-7156F8D522B1}"/>
              </a:ext>
            </a:extLst>
          </p:cNvPr>
          <p:cNvSpPr>
            <a:spLocks noGrp="1"/>
          </p:cNvSpPr>
          <p:nvPr>
            <p:ph type="title"/>
          </p:nvPr>
        </p:nvSpPr>
        <p:spPr/>
        <p:txBody>
          <a:bodyPr/>
          <a:lstStyle/>
          <a:p>
            <a:r>
              <a:rPr lang="en-US" dirty="0"/>
              <a:t>Towers of Hanoi</a:t>
            </a:r>
          </a:p>
        </p:txBody>
      </p:sp>
      <p:grpSp>
        <p:nvGrpSpPr>
          <p:cNvPr id="17" name="Group 16">
            <a:extLst>
              <a:ext uri="{FF2B5EF4-FFF2-40B4-BE49-F238E27FC236}">
                <a16:creationId xmlns:a16="http://schemas.microsoft.com/office/drawing/2014/main" id="{F000160C-6630-C74C-AEC0-130BBD0928CA}"/>
              </a:ext>
            </a:extLst>
          </p:cNvPr>
          <p:cNvGrpSpPr/>
          <p:nvPr/>
        </p:nvGrpSpPr>
        <p:grpSpPr>
          <a:xfrm>
            <a:off x="579376" y="2097592"/>
            <a:ext cx="3041185" cy="955121"/>
            <a:chOff x="457200" y="1905001"/>
            <a:chExt cx="8249322" cy="2590800"/>
          </a:xfrm>
        </p:grpSpPr>
        <p:sp>
          <p:nvSpPr>
            <p:cNvPr id="11" name="Rounded Rectangle 10">
              <a:extLst>
                <a:ext uri="{FF2B5EF4-FFF2-40B4-BE49-F238E27FC236}">
                  <a16:creationId xmlns:a16="http://schemas.microsoft.com/office/drawing/2014/main" id="{D7E9B8A1-D483-A94D-B926-CC4D15F99A1C}"/>
                </a:ext>
              </a:extLst>
            </p:cNvPr>
            <p:cNvSpPr/>
            <p:nvPr/>
          </p:nvSpPr>
          <p:spPr bwMode="auto">
            <a:xfrm>
              <a:off x="1866900"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Rounded Rectangle 3">
              <a:extLst>
                <a:ext uri="{FF2B5EF4-FFF2-40B4-BE49-F238E27FC236}">
                  <a16:creationId xmlns:a16="http://schemas.microsoft.com/office/drawing/2014/main" id="{175B8B89-1D54-6B46-B800-1B15B9CF795F}"/>
                </a:ext>
              </a:extLst>
            </p:cNvPr>
            <p:cNvSpPr/>
            <p:nvPr/>
          </p:nvSpPr>
          <p:spPr bwMode="auto">
            <a:xfrm>
              <a:off x="457200" y="3962400"/>
              <a:ext cx="3124200" cy="533400"/>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Rounded Rectangle 7">
              <a:extLst>
                <a:ext uri="{FF2B5EF4-FFF2-40B4-BE49-F238E27FC236}">
                  <a16:creationId xmlns:a16="http://schemas.microsoft.com/office/drawing/2014/main" id="{84AF4A70-C8FE-7E4E-BF44-E61B644DC881}"/>
                </a:ext>
              </a:extLst>
            </p:cNvPr>
            <p:cNvSpPr/>
            <p:nvPr/>
          </p:nvSpPr>
          <p:spPr bwMode="auto">
            <a:xfrm>
              <a:off x="838200" y="3429000"/>
              <a:ext cx="2362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ounded Rectangle 8">
              <a:extLst>
                <a:ext uri="{FF2B5EF4-FFF2-40B4-BE49-F238E27FC236}">
                  <a16:creationId xmlns:a16="http://schemas.microsoft.com/office/drawing/2014/main" id="{8B9A65D3-ED9F-6545-A7EF-5C6A204B7F4D}"/>
                </a:ext>
              </a:extLst>
            </p:cNvPr>
            <p:cNvSpPr/>
            <p:nvPr/>
          </p:nvSpPr>
          <p:spPr bwMode="auto">
            <a:xfrm>
              <a:off x="1219200" y="2889101"/>
              <a:ext cx="1600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ounded Rectangle 9">
              <a:extLst>
                <a:ext uri="{FF2B5EF4-FFF2-40B4-BE49-F238E27FC236}">
                  <a16:creationId xmlns:a16="http://schemas.microsoft.com/office/drawing/2014/main" id="{42EA584D-CE96-CC43-9626-552CEDA0D982}"/>
                </a:ext>
              </a:extLst>
            </p:cNvPr>
            <p:cNvSpPr/>
            <p:nvPr/>
          </p:nvSpPr>
          <p:spPr bwMode="auto">
            <a:xfrm>
              <a:off x="1524000" y="2362200"/>
              <a:ext cx="9906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ounded Rectangle 11">
              <a:extLst>
                <a:ext uri="{FF2B5EF4-FFF2-40B4-BE49-F238E27FC236}">
                  <a16:creationId xmlns:a16="http://schemas.microsoft.com/office/drawing/2014/main" id="{4C52EC28-261F-B545-9A55-153226E22E42}"/>
                </a:ext>
              </a:extLst>
            </p:cNvPr>
            <p:cNvSpPr/>
            <p:nvPr/>
          </p:nvSpPr>
          <p:spPr bwMode="auto">
            <a:xfrm>
              <a:off x="5129604"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ounded Rectangle 14">
              <a:extLst>
                <a:ext uri="{FF2B5EF4-FFF2-40B4-BE49-F238E27FC236}">
                  <a16:creationId xmlns:a16="http://schemas.microsoft.com/office/drawing/2014/main" id="{5FD6F765-3D70-F441-97E7-8E601CD05593}"/>
                </a:ext>
              </a:extLst>
            </p:cNvPr>
            <p:cNvSpPr/>
            <p:nvPr/>
          </p:nvSpPr>
          <p:spPr bwMode="auto">
            <a:xfrm>
              <a:off x="8401722"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2" name="Group 51">
            <a:extLst>
              <a:ext uri="{FF2B5EF4-FFF2-40B4-BE49-F238E27FC236}">
                <a16:creationId xmlns:a16="http://schemas.microsoft.com/office/drawing/2014/main" id="{1639AECE-3403-6043-BB87-B96DF5F8D65B}"/>
              </a:ext>
            </a:extLst>
          </p:cNvPr>
          <p:cNvGrpSpPr/>
          <p:nvPr/>
        </p:nvGrpSpPr>
        <p:grpSpPr>
          <a:xfrm>
            <a:off x="579376" y="3246960"/>
            <a:ext cx="3041185" cy="955121"/>
            <a:chOff x="2267041" y="3200400"/>
            <a:chExt cx="4609918" cy="1447801"/>
          </a:xfrm>
        </p:grpSpPr>
        <p:sp>
          <p:nvSpPr>
            <p:cNvPr id="19" name="Rounded Rectangle 18">
              <a:extLst>
                <a:ext uri="{FF2B5EF4-FFF2-40B4-BE49-F238E27FC236}">
                  <a16:creationId xmlns:a16="http://schemas.microsoft.com/office/drawing/2014/main" id="{29AC3FA3-8FB2-5346-874E-1C8D39BF0F8E}"/>
                </a:ext>
              </a:extLst>
            </p:cNvPr>
            <p:cNvSpPr/>
            <p:nvPr/>
          </p:nvSpPr>
          <p:spPr bwMode="auto">
            <a:xfrm>
              <a:off x="3054815"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 name="Rounded Rectangle 19">
              <a:extLst>
                <a:ext uri="{FF2B5EF4-FFF2-40B4-BE49-F238E27FC236}">
                  <a16:creationId xmlns:a16="http://schemas.microsoft.com/office/drawing/2014/main" id="{D4D4494A-23EE-8942-A544-EECC384B54C7}"/>
                </a:ext>
              </a:extLst>
            </p:cNvPr>
            <p:cNvSpPr/>
            <p:nvPr/>
          </p:nvSpPr>
          <p:spPr bwMode="auto">
            <a:xfrm>
              <a:off x="2267041" y="4350124"/>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Rounded Rectangle 23">
              <a:extLst>
                <a:ext uri="{FF2B5EF4-FFF2-40B4-BE49-F238E27FC236}">
                  <a16:creationId xmlns:a16="http://schemas.microsoft.com/office/drawing/2014/main" id="{8C83224D-9DC3-E747-8B32-B1F96DD7A181}"/>
                </a:ext>
              </a:extLst>
            </p:cNvPr>
            <p:cNvSpPr/>
            <p:nvPr/>
          </p:nvSpPr>
          <p:spPr bwMode="auto">
            <a:xfrm>
              <a:off x="4878092"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Rounded Rectangle 24">
              <a:extLst>
                <a:ext uri="{FF2B5EF4-FFF2-40B4-BE49-F238E27FC236}">
                  <a16:creationId xmlns:a16="http://schemas.microsoft.com/office/drawing/2014/main" id="{33F6575A-15DD-B84F-ADAD-DF19380C8FF7}"/>
                </a:ext>
              </a:extLst>
            </p:cNvPr>
            <p:cNvSpPr/>
            <p:nvPr/>
          </p:nvSpPr>
          <p:spPr bwMode="auto">
            <a:xfrm>
              <a:off x="6706629"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1" name="Rounded Rectangle 20">
              <a:extLst>
                <a:ext uri="{FF2B5EF4-FFF2-40B4-BE49-F238E27FC236}">
                  <a16:creationId xmlns:a16="http://schemas.microsoft.com/office/drawing/2014/main" id="{B7DF1A73-7EC0-5F45-A989-ED8571B2C020}"/>
                </a:ext>
              </a:extLst>
            </p:cNvPr>
            <p:cNvSpPr/>
            <p:nvPr/>
          </p:nvSpPr>
          <p:spPr bwMode="auto">
            <a:xfrm>
              <a:off x="4318746" y="4350124"/>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Rounded Rectangle 21">
              <a:extLst>
                <a:ext uri="{FF2B5EF4-FFF2-40B4-BE49-F238E27FC236}">
                  <a16:creationId xmlns:a16="http://schemas.microsoft.com/office/drawing/2014/main" id="{987B261E-67C3-0744-A5E2-F558AF8D6072}"/>
                </a:ext>
              </a:extLst>
            </p:cNvPr>
            <p:cNvSpPr/>
            <p:nvPr/>
          </p:nvSpPr>
          <p:spPr bwMode="auto">
            <a:xfrm>
              <a:off x="4531658" y="4048416"/>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3" name="Rounded Rectangle 22">
              <a:extLst>
                <a:ext uri="{FF2B5EF4-FFF2-40B4-BE49-F238E27FC236}">
                  <a16:creationId xmlns:a16="http://schemas.microsoft.com/office/drawing/2014/main" id="{0E348F33-8BCB-E446-963A-94CD36A29B5D}"/>
                </a:ext>
              </a:extLst>
            </p:cNvPr>
            <p:cNvSpPr/>
            <p:nvPr/>
          </p:nvSpPr>
          <p:spPr bwMode="auto">
            <a:xfrm>
              <a:off x="4701987" y="3753971"/>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3" name="Group 52">
            <a:extLst>
              <a:ext uri="{FF2B5EF4-FFF2-40B4-BE49-F238E27FC236}">
                <a16:creationId xmlns:a16="http://schemas.microsoft.com/office/drawing/2014/main" id="{7295350E-8CAB-6744-B16A-0660B1C0B0D8}"/>
              </a:ext>
            </a:extLst>
          </p:cNvPr>
          <p:cNvGrpSpPr/>
          <p:nvPr/>
        </p:nvGrpSpPr>
        <p:grpSpPr>
          <a:xfrm>
            <a:off x="1099074" y="4460243"/>
            <a:ext cx="3041185" cy="955121"/>
            <a:chOff x="3054815" y="4800599"/>
            <a:chExt cx="4609918" cy="1447801"/>
          </a:xfrm>
        </p:grpSpPr>
        <p:sp>
          <p:nvSpPr>
            <p:cNvPr id="37" name="Rounded Rectangle 36">
              <a:extLst>
                <a:ext uri="{FF2B5EF4-FFF2-40B4-BE49-F238E27FC236}">
                  <a16:creationId xmlns:a16="http://schemas.microsoft.com/office/drawing/2014/main" id="{A0586881-9CB9-BB43-87F2-4DA18994FC33}"/>
                </a:ext>
              </a:extLst>
            </p:cNvPr>
            <p:cNvSpPr/>
            <p:nvPr/>
          </p:nvSpPr>
          <p:spPr bwMode="auto">
            <a:xfrm>
              <a:off x="3054815"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9" name="Rounded Rectangle 38">
              <a:extLst>
                <a:ext uri="{FF2B5EF4-FFF2-40B4-BE49-F238E27FC236}">
                  <a16:creationId xmlns:a16="http://schemas.microsoft.com/office/drawing/2014/main" id="{8034689C-3F77-C141-84A4-E8EC9EFCAF20}"/>
                </a:ext>
              </a:extLst>
            </p:cNvPr>
            <p:cNvSpPr/>
            <p:nvPr/>
          </p:nvSpPr>
          <p:spPr bwMode="auto">
            <a:xfrm>
              <a:off x="4878092"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0" name="Rounded Rectangle 39">
              <a:extLst>
                <a:ext uri="{FF2B5EF4-FFF2-40B4-BE49-F238E27FC236}">
                  <a16:creationId xmlns:a16="http://schemas.microsoft.com/office/drawing/2014/main" id="{86B8B318-AFD1-DD40-9687-9D6873B257C7}"/>
                </a:ext>
              </a:extLst>
            </p:cNvPr>
            <p:cNvSpPr/>
            <p:nvPr/>
          </p:nvSpPr>
          <p:spPr bwMode="auto">
            <a:xfrm>
              <a:off x="6706629"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1" name="Rounded Rectangle 40">
              <a:extLst>
                <a:ext uri="{FF2B5EF4-FFF2-40B4-BE49-F238E27FC236}">
                  <a16:creationId xmlns:a16="http://schemas.microsoft.com/office/drawing/2014/main" id="{EC28692C-59B1-1B48-B27F-B32DDF1657D4}"/>
                </a:ext>
              </a:extLst>
            </p:cNvPr>
            <p:cNvSpPr/>
            <p:nvPr/>
          </p:nvSpPr>
          <p:spPr bwMode="auto">
            <a:xfrm>
              <a:off x="4318746" y="5950323"/>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2" name="Rounded Rectangle 41">
              <a:extLst>
                <a:ext uri="{FF2B5EF4-FFF2-40B4-BE49-F238E27FC236}">
                  <a16:creationId xmlns:a16="http://schemas.microsoft.com/office/drawing/2014/main" id="{486865FB-B858-574F-A800-232FF7D5872E}"/>
                </a:ext>
              </a:extLst>
            </p:cNvPr>
            <p:cNvSpPr/>
            <p:nvPr/>
          </p:nvSpPr>
          <p:spPr bwMode="auto">
            <a:xfrm>
              <a:off x="4531658" y="5648615"/>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3" name="Rounded Rectangle 42">
              <a:extLst>
                <a:ext uri="{FF2B5EF4-FFF2-40B4-BE49-F238E27FC236}">
                  <a16:creationId xmlns:a16="http://schemas.microsoft.com/office/drawing/2014/main" id="{38E731C8-B804-684B-A6F4-F1DF165D8383}"/>
                </a:ext>
              </a:extLst>
            </p:cNvPr>
            <p:cNvSpPr/>
            <p:nvPr/>
          </p:nvSpPr>
          <p:spPr bwMode="auto">
            <a:xfrm>
              <a:off x="4701987" y="5354170"/>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8" name="Rounded Rectangle 37">
              <a:extLst>
                <a:ext uri="{FF2B5EF4-FFF2-40B4-BE49-F238E27FC236}">
                  <a16:creationId xmlns:a16="http://schemas.microsoft.com/office/drawing/2014/main" id="{425FE486-B942-7743-87E8-568C8050AFFE}"/>
                </a:ext>
              </a:extLst>
            </p:cNvPr>
            <p:cNvSpPr/>
            <p:nvPr/>
          </p:nvSpPr>
          <p:spPr bwMode="auto">
            <a:xfrm>
              <a:off x="5918855" y="5950323"/>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4" name="Group 53">
            <a:extLst>
              <a:ext uri="{FF2B5EF4-FFF2-40B4-BE49-F238E27FC236}">
                <a16:creationId xmlns:a16="http://schemas.microsoft.com/office/drawing/2014/main" id="{CB9FD965-A672-4D46-9905-FC8D4A1C8C4A}"/>
              </a:ext>
            </a:extLst>
          </p:cNvPr>
          <p:cNvGrpSpPr/>
          <p:nvPr/>
        </p:nvGrpSpPr>
        <p:grpSpPr>
          <a:xfrm>
            <a:off x="1099074" y="5769770"/>
            <a:ext cx="3041185" cy="955121"/>
            <a:chOff x="3054815" y="6935402"/>
            <a:chExt cx="4609918" cy="1447801"/>
          </a:xfrm>
        </p:grpSpPr>
        <p:sp>
          <p:nvSpPr>
            <p:cNvPr id="45" name="Rounded Rectangle 44">
              <a:extLst>
                <a:ext uri="{FF2B5EF4-FFF2-40B4-BE49-F238E27FC236}">
                  <a16:creationId xmlns:a16="http://schemas.microsoft.com/office/drawing/2014/main" id="{05BD2271-9D1B-B74D-AAFF-61BC0E47570A}"/>
                </a:ext>
              </a:extLst>
            </p:cNvPr>
            <p:cNvSpPr/>
            <p:nvPr/>
          </p:nvSpPr>
          <p:spPr bwMode="auto">
            <a:xfrm>
              <a:off x="3054815"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Rounded Rectangle 49">
              <a:extLst>
                <a:ext uri="{FF2B5EF4-FFF2-40B4-BE49-F238E27FC236}">
                  <a16:creationId xmlns:a16="http://schemas.microsoft.com/office/drawing/2014/main" id="{7E5B1223-287A-5E4B-B2E8-8DCA0CDBF84B}"/>
                </a:ext>
              </a:extLst>
            </p:cNvPr>
            <p:cNvSpPr/>
            <p:nvPr/>
          </p:nvSpPr>
          <p:spPr bwMode="auto">
            <a:xfrm>
              <a:off x="4878092"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1" name="Rounded Rectangle 50">
              <a:extLst>
                <a:ext uri="{FF2B5EF4-FFF2-40B4-BE49-F238E27FC236}">
                  <a16:creationId xmlns:a16="http://schemas.microsoft.com/office/drawing/2014/main" id="{278926C1-F75A-4E46-AEB9-40AB1FF07C92}"/>
                </a:ext>
              </a:extLst>
            </p:cNvPr>
            <p:cNvSpPr/>
            <p:nvPr/>
          </p:nvSpPr>
          <p:spPr bwMode="auto">
            <a:xfrm>
              <a:off x="6706629"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6" name="Rounded Rectangle 45">
              <a:extLst>
                <a:ext uri="{FF2B5EF4-FFF2-40B4-BE49-F238E27FC236}">
                  <a16:creationId xmlns:a16="http://schemas.microsoft.com/office/drawing/2014/main" id="{74A4F7B7-D165-DA4C-BB04-8544D81DBFCB}"/>
                </a:ext>
              </a:extLst>
            </p:cNvPr>
            <p:cNvSpPr/>
            <p:nvPr/>
          </p:nvSpPr>
          <p:spPr bwMode="auto">
            <a:xfrm>
              <a:off x="5918855" y="8085126"/>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7" name="Rounded Rectangle 46">
              <a:extLst>
                <a:ext uri="{FF2B5EF4-FFF2-40B4-BE49-F238E27FC236}">
                  <a16:creationId xmlns:a16="http://schemas.microsoft.com/office/drawing/2014/main" id="{7F6FD7E0-1AA1-F04B-866F-AF5AC6CEEA6F}"/>
                </a:ext>
              </a:extLst>
            </p:cNvPr>
            <p:cNvSpPr/>
            <p:nvPr/>
          </p:nvSpPr>
          <p:spPr bwMode="auto">
            <a:xfrm>
              <a:off x="6131767" y="7787049"/>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8" name="Rounded Rectangle 47">
              <a:extLst>
                <a:ext uri="{FF2B5EF4-FFF2-40B4-BE49-F238E27FC236}">
                  <a16:creationId xmlns:a16="http://schemas.microsoft.com/office/drawing/2014/main" id="{4AC09A1A-19C2-C34E-8CB3-08B7281EA521}"/>
                </a:ext>
              </a:extLst>
            </p:cNvPr>
            <p:cNvSpPr/>
            <p:nvPr/>
          </p:nvSpPr>
          <p:spPr bwMode="auto">
            <a:xfrm>
              <a:off x="6344679" y="7485341"/>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Rounded Rectangle 48">
              <a:extLst>
                <a:ext uri="{FF2B5EF4-FFF2-40B4-BE49-F238E27FC236}">
                  <a16:creationId xmlns:a16="http://schemas.microsoft.com/office/drawing/2014/main" id="{6F96272B-2A34-FF49-9C80-3D907AFB6B0E}"/>
                </a:ext>
              </a:extLst>
            </p:cNvPr>
            <p:cNvSpPr/>
            <p:nvPr/>
          </p:nvSpPr>
          <p:spPr bwMode="auto">
            <a:xfrm>
              <a:off x="6515008" y="7190896"/>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57" name="Content Placeholder 2">
            <a:extLst>
              <a:ext uri="{FF2B5EF4-FFF2-40B4-BE49-F238E27FC236}">
                <a16:creationId xmlns:a16="http://schemas.microsoft.com/office/drawing/2014/main" id="{94976CD0-3C10-7641-BC40-A2D04D65EFFB}"/>
              </a:ext>
            </a:extLst>
          </p:cNvPr>
          <p:cNvSpPr txBox="1">
            <a:spLocks/>
          </p:cNvSpPr>
          <p:nvPr/>
        </p:nvSpPr>
        <p:spPr bwMode="auto">
          <a:xfrm>
            <a:off x="4740755" y="3592002"/>
            <a:ext cx="4288204" cy="603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kern="0" dirty="0"/>
              <a:t>Move n-1 disks into “temp”</a:t>
            </a:r>
          </a:p>
        </p:txBody>
      </p:sp>
      <p:sp>
        <p:nvSpPr>
          <p:cNvPr id="58" name="Content Placeholder 2">
            <a:extLst>
              <a:ext uri="{FF2B5EF4-FFF2-40B4-BE49-F238E27FC236}">
                <a16:creationId xmlns:a16="http://schemas.microsoft.com/office/drawing/2014/main" id="{BAEC29CD-7587-8D4C-BF76-F909914B72A0}"/>
              </a:ext>
            </a:extLst>
          </p:cNvPr>
          <p:cNvSpPr txBox="1">
            <a:spLocks/>
          </p:cNvSpPr>
          <p:nvPr/>
        </p:nvSpPr>
        <p:spPr bwMode="auto">
          <a:xfrm>
            <a:off x="4740755" y="4745130"/>
            <a:ext cx="4174645" cy="603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kern="0" dirty="0"/>
              <a:t>Move 1 disk into “</a:t>
            </a:r>
            <a:r>
              <a:rPr lang="en-US" kern="0" dirty="0" err="1"/>
              <a:t>dest</a:t>
            </a:r>
            <a:r>
              <a:rPr lang="en-US" kern="0" dirty="0"/>
              <a:t>”</a:t>
            </a:r>
          </a:p>
        </p:txBody>
      </p:sp>
      <p:sp>
        <p:nvSpPr>
          <p:cNvPr id="59" name="Content Placeholder 2">
            <a:extLst>
              <a:ext uri="{FF2B5EF4-FFF2-40B4-BE49-F238E27FC236}">
                <a16:creationId xmlns:a16="http://schemas.microsoft.com/office/drawing/2014/main" id="{5957D054-C7E8-5D47-8ECD-1AFCB6E72EE9}"/>
              </a:ext>
            </a:extLst>
          </p:cNvPr>
          <p:cNvSpPr txBox="1">
            <a:spLocks/>
          </p:cNvSpPr>
          <p:nvPr/>
        </p:nvSpPr>
        <p:spPr bwMode="auto">
          <a:xfrm>
            <a:off x="4740755" y="6082359"/>
            <a:ext cx="4288204" cy="642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kern="0" dirty="0"/>
              <a:t>Move n-1 disks into “</a:t>
            </a:r>
            <a:r>
              <a:rPr lang="en-US" kern="0" dirty="0" err="1"/>
              <a:t>dest</a:t>
            </a:r>
            <a:r>
              <a:rPr lang="en-US" kern="0" dirty="0"/>
              <a:t>”</a:t>
            </a:r>
          </a:p>
        </p:txBody>
      </p:sp>
      <p:sp>
        <p:nvSpPr>
          <p:cNvPr id="60" name="Rectangle 59">
            <a:extLst>
              <a:ext uri="{FF2B5EF4-FFF2-40B4-BE49-F238E27FC236}">
                <a16:creationId xmlns:a16="http://schemas.microsoft.com/office/drawing/2014/main" id="{C68DAB70-7022-E349-97B7-1A668ECCB796}"/>
              </a:ext>
            </a:extLst>
          </p:cNvPr>
          <p:cNvSpPr/>
          <p:nvPr/>
        </p:nvSpPr>
        <p:spPr>
          <a:xfrm>
            <a:off x="857739" y="1534535"/>
            <a:ext cx="595036" cy="461665"/>
          </a:xfrm>
          <a:prstGeom prst="rect">
            <a:avLst/>
          </a:prstGeom>
        </p:spPr>
        <p:txBody>
          <a:bodyPr wrap="none">
            <a:spAutoFit/>
          </a:bodyPr>
          <a:lstStyle/>
          <a:p>
            <a:pPr algn="ctr"/>
            <a:r>
              <a:rPr lang="en-US" kern="0" dirty="0" err="1"/>
              <a:t>src</a:t>
            </a:r>
            <a:endParaRPr lang="en-US" dirty="0"/>
          </a:p>
        </p:txBody>
      </p:sp>
      <p:sp>
        <p:nvSpPr>
          <p:cNvPr id="61" name="Rectangle 60">
            <a:extLst>
              <a:ext uri="{FF2B5EF4-FFF2-40B4-BE49-F238E27FC236}">
                <a16:creationId xmlns:a16="http://schemas.microsoft.com/office/drawing/2014/main" id="{ED49BC2F-C8A7-6241-B8C8-524395CC87C7}"/>
              </a:ext>
            </a:extLst>
          </p:cNvPr>
          <p:cNvSpPr/>
          <p:nvPr/>
        </p:nvSpPr>
        <p:spPr>
          <a:xfrm>
            <a:off x="3190094" y="1534534"/>
            <a:ext cx="766557" cy="461665"/>
          </a:xfrm>
          <a:prstGeom prst="rect">
            <a:avLst/>
          </a:prstGeom>
        </p:spPr>
        <p:txBody>
          <a:bodyPr wrap="none">
            <a:spAutoFit/>
          </a:bodyPr>
          <a:lstStyle/>
          <a:p>
            <a:pPr algn="ctr"/>
            <a:r>
              <a:rPr lang="en-US" kern="0" dirty="0" err="1"/>
              <a:t>dest</a:t>
            </a:r>
            <a:endParaRPr lang="en-US" dirty="0"/>
          </a:p>
        </p:txBody>
      </p:sp>
      <p:sp>
        <p:nvSpPr>
          <p:cNvPr id="62" name="Rectangle 61">
            <a:extLst>
              <a:ext uri="{FF2B5EF4-FFF2-40B4-BE49-F238E27FC236}">
                <a16:creationId xmlns:a16="http://schemas.microsoft.com/office/drawing/2014/main" id="{2ADE9973-FCA0-9849-B640-B6EE486C458A}"/>
              </a:ext>
            </a:extLst>
          </p:cNvPr>
          <p:cNvSpPr/>
          <p:nvPr/>
        </p:nvSpPr>
        <p:spPr>
          <a:xfrm>
            <a:off x="1923507" y="1549934"/>
            <a:ext cx="869149" cy="461665"/>
          </a:xfrm>
          <a:prstGeom prst="rect">
            <a:avLst/>
          </a:prstGeom>
        </p:spPr>
        <p:txBody>
          <a:bodyPr wrap="none">
            <a:spAutoFit/>
          </a:bodyPr>
          <a:lstStyle/>
          <a:p>
            <a:pPr algn="ctr"/>
            <a:r>
              <a:rPr lang="en-US" kern="0" dirty="0"/>
              <a:t>temp</a:t>
            </a:r>
            <a:endParaRPr lang="en-US" dirty="0"/>
          </a:p>
        </p:txBody>
      </p:sp>
    </p:spTree>
    <p:extLst>
      <p:ext uri="{BB962C8B-B14F-4D97-AF65-F5344CB8AC3E}">
        <p14:creationId xmlns:p14="http://schemas.microsoft.com/office/powerpoint/2010/main" val="99906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8">
                                            <p:txEl>
                                              <p:pRg st="0" end="0"/>
                                            </p:txEl>
                                          </p:spTgt>
                                        </p:tgtEl>
                                        <p:attrNameLst>
                                          <p:attrName>style.visibility</p:attrName>
                                        </p:attrNameLst>
                                      </p:cBhvr>
                                      <p:to>
                                        <p:strVal val="visible"/>
                                      </p:to>
                                    </p:set>
                                    <p:animEffect transition="in" filter="fade">
                                      <p:cBhvr>
                                        <p:cTn id="18" dur="500"/>
                                        <p:tgtEl>
                                          <p:spTgt spid="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By the power of recursion!!!</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Recursive solution for the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11" name="Rectangle 10">
            <a:extLst>
              <a:ext uri="{FF2B5EF4-FFF2-40B4-BE49-F238E27FC236}">
                <a16:creationId xmlns:a16="http://schemas.microsoft.com/office/drawing/2014/main" id="{F0F62C93-3E11-6D44-B6D6-082E126B3DCA}"/>
              </a:ext>
            </a:extLst>
          </p:cNvPr>
          <p:cNvSpPr/>
          <p:nvPr/>
        </p:nvSpPr>
        <p:spPr bwMode="auto">
          <a:xfrm>
            <a:off x="4495800" y="3132885"/>
            <a:ext cx="5376135" cy="4572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r>
              <a:rPr lang="en-US" dirty="0">
                <a:solidFill>
                  <a:schemeClr val="bg1"/>
                </a:solidFill>
                <a:latin typeface="Arial" charset="0"/>
                <a:ea typeface="ＭＳ Ｐゴシック" charset="-128"/>
                <a:cs typeface="ＭＳ Ｐゴシック" charset="-128"/>
              </a:rPr>
              <a:t>Solve moving 0 disks!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
        <p:nvSpPr>
          <p:cNvPr id="13" name="Rectangle 12">
            <a:extLst>
              <a:ext uri="{FF2B5EF4-FFF2-40B4-BE49-F238E27FC236}">
                <a16:creationId xmlns:a16="http://schemas.microsoft.com/office/drawing/2014/main" id="{0AC2EE69-347E-764C-ABD7-201164F172E5}"/>
              </a:ext>
            </a:extLst>
          </p:cNvPr>
          <p:cNvSpPr/>
          <p:nvPr/>
        </p:nvSpPr>
        <p:spPr bwMode="auto">
          <a:xfrm>
            <a:off x="4495799" y="4035529"/>
            <a:ext cx="5376135" cy="4572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r>
              <a:rPr lang="en-US" dirty="0">
                <a:solidFill>
                  <a:schemeClr val="bg1"/>
                </a:solidFill>
                <a:latin typeface="Arial" charset="0"/>
                <a:ea typeface="ＭＳ Ｐゴシック" charset="-128"/>
                <a:cs typeface="ＭＳ Ｐゴシック" charset="-128"/>
              </a:rPr>
              <a:t>Moving one disk is easy</a:t>
            </a:r>
          </a:p>
        </p:txBody>
      </p:sp>
      <p:sp>
        <p:nvSpPr>
          <p:cNvPr id="14" name="Rectangle 13">
            <a:extLst>
              <a:ext uri="{FF2B5EF4-FFF2-40B4-BE49-F238E27FC236}">
                <a16:creationId xmlns:a16="http://schemas.microsoft.com/office/drawing/2014/main" id="{10EC4C81-D201-2542-BB95-3A13D2BA147A}"/>
              </a:ext>
            </a:extLst>
          </p:cNvPr>
          <p:cNvSpPr/>
          <p:nvPr/>
        </p:nvSpPr>
        <p:spPr bwMode="auto">
          <a:xfrm>
            <a:off x="609600" y="5715000"/>
            <a:ext cx="7273065" cy="45720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en-US" dirty="0">
                <a:solidFill>
                  <a:schemeClr val="tx1"/>
                </a:solidFill>
                <a:latin typeface="Arial" charset="0"/>
                <a:ea typeface="ＭＳ Ｐゴシック" charset="-128"/>
                <a:cs typeface="ＭＳ Ｐゴシック" charset="-128"/>
              </a:rPr>
              <a:t>Solve moving n-1 disks with the power of recursion!</a:t>
            </a:r>
          </a:p>
        </p:txBody>
      </p:sp>
      <p:cxnSp>
        <p:nvCxnSpPr>
          <p:cNvPr id="4" name="Connector: Elbow 3">
            <a:extLst>
              <a:ext uri="{FF2B5EF4-FFF2-40B4-BE49-F238E27FC236}">
                <a16:creationId xmlns:a16="http://schemas.microsoft.com/office/drawing/2014/main" id="{5F4E1D82-ABA1-45B8-AF55-C579EA72ABE8}"/>
              </a:ext>
            </a:extLst>
          </p:cNvPr>
          <p:cNvCxnSpPr>
            <a:stCxn id="14" idx="3"/>
            <a:endCxn id="5" idx="3"/>
          </p:cNvCxnSpPr>
          <p:nvPr/>
        </p:nvCxnSpPr>
        <p:spPr bwMode="auto">
          <a:xfrm flipV="1">
            <a:off x="7882665" y="3733800"/>
            <a:ext cx="84270" cy="2209800"/>
          </a:xfrm>
          <a:prstGeom prst="bentConnector3">
            <a:avLst>
              <a:gd name="adj1" fmla="val 371271"/>
            </a:avLst>
          </a:prstGeom>
          <a:solidFill>
            <a:schemeClr val="accent1"/>
          </a:solidFill>
          <a:ln w="28575" cap="flat" cmpd="sng" algn="ctr">
            <a:solidFill>
              <a:srgbClr val="CE0202"/>
            </a:solidFill>
            <a:prstDash val="solid"/>
            <a:round/>
            <a:headEnd type="none" w="med" len="med"/>
            <a:tailEnd type="none" w="med" len="med"/>
          </a:ln>
          <a:effectLst/>
        </p:spPr>
      </p:cxnSp>
      <p:cxnSp>
        <p:nvCxnSpPr>
          <p:cNvPr id="10" name="Connector: Elbow 9">
            <a:extLst>
              <a:ext uri="{FF2B5EF4-FFF2-40B4-BE49-F238E27FC236}">
                <a16:creationId xmlns:a16="http://schemas.microsoft.com/office/drawing/2014/main" id="{9E09D396-6FFD-4790-9DBE-71E5302C6DDA}"/>
              </a:ext>
            </a:extLst>
          </p:cNvPr>
          <p:cNvCxnSpPr>
            <a:cxnSpLocks/>
            <a:stCxn id="14" idx="3"/>
          </p:cNvCxnSpPr>
          <p:nvPr/>
        </p:nvCxnSpPr>
        <p:spPr bwMode="auto">
          <a:xfrm flipV="1">
            <a:off x="7882665" y="4724400"/>
            <a:ext cx="194535" cy="1219200"/>
          </a:xfrm>
          <a:prstGeom prst="bentConnector2">
            <a:avLst/>
          </a:prstGeom>
          <a:solidFill>
            <a:schemeClr val="accent1"/>
          </a:solidFill>
          <a:ln w="28575" cap="flat" cmpd="sng" algn="ctr">
            <a:solidFill>
              <a:srgbClr val="CE0202"/>
            </a:solidFill>
            <a:prstDash val="solid"/>
            <a:round/>
            <a:headEnd type="none" w="med" len="med"/>
            <a:tailEnd type="none" w="med" len="med"/>
          </a:ln>
          <a:effectLst/>
        </p:spPr>
      </p:cxnSp>
      <p:cxnSp>
        <p:nvCxnSpPr>
          <p:cNvPr id="9" name="Straight Arrow Connector 8">
            <a:extLst>
              <a:ext uri="{FF2B5EF4-FFF2-40B4-BE49-F238E27FC236}">
                <a16:creationId xmlns:a16="http://schemas.microsoft.com/office/drawing/2014/main" id="{10FFB502-965F-4FB1-BC4E-34D9BE4F7206}"/>
              </a:ext>
            </a:extLst>
          </p:cNvPr>
          <p:cNvCxnSpPr>
            <a:cxnSpLocks/>
          </p:cNvCxnSpPr>
          <p:nvPr/>
        </p:nvCxnSpPr>
        <p:spPr bwMode="auto">
          <a:xfrm flipH="1">
            <a:off x="7467600" y="47244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F2DB5152-0D77-472A-8615-2E3CD58A895C}"/>
              </a:ext>
            </a:extLst>
          </p:cNvPr>
          <p:cNvCxnSpPr>
            <a:cxnSpLocks/>
          </p:cNvCxnSpPr>
          <p:nvPr/>
        </p:nvCxnSpPr>
        <p:spPr bwMode="auto">
          <a:xfrm flipH="1">
            <a:off x="7467600" y="37338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spTree>
    <p:extLst>
      <p:ext uri="{BB962C8B-B14F-4D97-AF65-F5344CB8AC3E}">
        <p14:creationId xmlns:p14="http://schemas.microsoft.com/office/powerpoint/2010/main" val="422427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77778E-7 3.7037E-6 L -0.36319 -0.0007 " pathEditMode="relative" rAng="0" ptsTypes="AA">
                                      <p:cBhvr>
                                        <p:cTn id="10" dur="2000" fill="hold"/>
                                        <p:tgtEl>
                                          <p:spTgt spid="11"/>
                                        </p:tgtEl>
                                        <p:attrNameLst>
                                          <p:attrName>ppt_x</p:attrName>
                                          <p:attrName>ppt_y</p:attrName>
                                        </p:attrNameLst>
                                      </p:cBhvr>
                                      <p:rCtr x="-18160" y="-4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7778E-7 7.40741E-7 L -0.36319 0.00023 " pathEditMode="relative" rAng="0" ptsTypes="AA">
                                      <p:cBhvr>
                                        <p:cTn id="18" dur="2000" fill="hold"/>
                                        <p:tgtEl>
                                          <p:spTgt spid="13"/>
                                        </p:tgtEl>
                                        <p:attrNameLst>
                                          <p:attrName>ppt_x</p:attrName>
                                          <p:attrName>ppt_y</p:attrName>
                                        </p:attrNameLst>
                                      </p:cBhvr>
                                      <p:rCtr x="-18160" y="0"/>
                                    </p:animMotion>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4A2307FA-B6BD-4A86-BC6F-43CB2766903B}"/>
              </a:ext>
            </a:extLst>
          </p:cNvPr>
          <p:cNvSpPr>
            <a:spLocks noGrp="1"/>
          </p:cNvSpPr>
          <p:nvPr>
            <p:ph type="title"/>
          </p:nvPr>
        </p:nvSpPr>
        <p:spPr/>
        <p:txBody>
          <a:bodyPr/>
          <a:lstStyle/>
          <a:p>
            <a:r>
              <a:rPr lang="en-US" altLang="en-US" dirty="0"/>
              <a:t>Presentation Logistics</a:t>
            </a:r>
          </a:p>
        </p:txBody>
      </p:sp>
      <p:sp>
        <p:nvSpPr>
          <p:cNvPr id="3" name="Content Placeholder 2">
            <a:extLst>
              <a:ext uri="{FF2B5EF4-FFF2-40B4-BE49-F238E27FC236}">
                <a16:creationId xmlns:a16="http://schemas.microsoft.com/office/drawing/2014/main" id="{CECD06AE-028E-480C-90A6-E134D6571E6E}"/>
              </a:ext>
            </a:extLst>
          </p:cNvPr>
          <p:cNvSpPr>
            <a:spLocks noGrp="1"/>
          </p:cNvSpPr>
          <p:nvPr>
            <p:ph idx="1"/>
          </p:nvPr>
        </p:nvSpPr>
        <p:spPr>
          <a:xfrm>
            <a:off x="685800" y="1371600"/>
            <a:ext cx="7924800" cy="4724400"/>
          </a:xfrm>
        </p:spPr>
        <p:txBody>
          <a:bodyPr/>
          <a:lstStyle/>
          <a:p>
            <a:r>
              <a:rPr lang="en-US" altLang="en-US" dirty="0"/>
              <a:t>We’ll have 2 presentation sessions per day</a:t>
            </a:r>
          </a:p>
          <a:p>
            <a:pPr lvl="1"/>
            <a:r>
              <a:rPr lang="en-US" altLang="en-US" dirty="0"/>
              <a:t>15 minute talk</a:t>
            </a:r>
          </a:p>
          <a:p>
            <a:pPr lvl="1"/>
            <a:r>
              <a:rPr lang="en-US" altLang="en-US" dirty="0"/>
              <a:t>5 - 10 minutes Q &amp; A</a:t>
            </a:r>
          </a:p>
          <a:p>
            <a:pPr lvl="1"/>
            <a:endParaRPr lang="en-US" altLang="en-US" dirty="0"/>
          </a:p>
          <a:p>
            <a:r>
              <a:rPr lang="en-US" altLang="en-US" dirty="0">
                <a:solidFill>
                  <a:srgbClr val="FF0000"/>
                </a:solidFill>
              </a:rPr>
              <a:t>All talks </a:t>
            </a:r>
            <a:r>
              <a:rPr lang="en-US" altLang="en-US" dirty="0"/>
              <a:t>must be emailed to me by </a:t>
            </a:r>
            <a:r>
              <a:rPr lang="en-US" altLang="en-US" dirty="0">
                <a:solidFill>
                  <a:srgbClr val="FF0000"/>
                </a:solidFill>
              </a:rPr>
              <a:t>Thursday midnight</a:t>
            </a:r>
            <a:r>
              <a:rPr lang="en-US" altLang="en-US" dirty="0"/>
              <a:t> the day before your presentation</a:t>
            </a:r>
          </a:p>
          <a:p>
            <a:pPr lvl="1"/>
            <a:r>
              <a:rPr lang="en-US" altLang="en-US" dirty="0"/>
              <a:t>Preferred format: PDF</a:t>
            </a:r>
          </a:p>
          <a:p>
            <a:pPr lvl="1"/>
            <a:r>
              <a:rPr lang="en-US" altLang="en-US" dirty="0"/>
              <a:t>Alternative format: </a:t>
            </a:r>
            <a:r>
              <a:rPr lang="en-US" altLang="en-US" dirty="0" err="1"/>
              <a:t>Powerpoint</a:t>
            </a:r>
            <a:endParaRPr lang="en-US" altLang="en-US" dirty="0"/>
          </a:p>
          <a:p>
            <a:pPr lvl="1"/>
            <a:r>
              <a:rPr lang="en-US" altLang="en-US" dirty="0"/>
              <a:t>Please put a cover page with title, name, and project</a:t>
            </a:r>
            <a:br>
              <a:rPr lang="en-US" altLang="en-US" dirty="0"/>
            </a:br>
            <a:r>
              <a:rPr lang="en-US" altLang="en-US" dirty="0"/>
              <a:t>(So that reviewer knows who you are and where you worked)</a:t>
            </a:r>
          </a:p>
          <a:p>
            <a:pPr lvl="1"/>
            <a:r>
              <a:rPr lang="en-US" altLang="en-US" dirty="0"/>
              <a:t>Please number your slides</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64E1-9E33-4E11-BB4B-DA82F82C66D1}"/>
              </a:ext>
            </a:extLst>
          </p:cNvPr>
          <p:cNvSpPr>
            <a:spLocks noGrp="1"/>
          </p:cNvSpPr>
          <p:nvPr>
            <p:ph type="title"/>
          </p:nvPr>
        </p:nvSpPr>
        <p:spPr/>
        <p:txBody>
          <a:bodyPr/>
          <a:lstStyle/>
          <a:p>
            <a:r>
              <a:rPr lang="en-US" dirty="0"/>
              <a:t>I am a math whiz</a:t>
            </a:r>
          </a:p>
        </p:txBody>
      </p:sp>
      <p:pic>
        <p:nvPicPr>
          <p:cNvPr id="4" name="Picture 3">
            <a:extLst>
              <a:ext uri="{FF2B5EF4-FFF2-40B4-BE49-F238E27FC236}">
                <a16:creationId xmlns:a16="http://schemas.microsoft.com/office/drawing/2014/main" id="{818F4268-F3C6-4654-96EE-28ED25B3B9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5788" y="1646238"/>
            <a:ext cx="5700712" cy="100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a:extLst>
              <a:ext uri="{FF2B5EF4-FFF2-40B4-BE49-F238E27FC236}">
                <a16:creationId xmlns:a16="http://schemas.microsoft.com/office/drawing/2014/main" id="{B5424F6F-B004-429E-B2E5-C1DB674BCB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3124200"/>
            <a:ext cx="58928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2679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3820-DB34-4A42-8B19-5DD0D4AB2F8F}"/>
              </a:ext>
            </a:extLst>
          </p:cNvPr>
          <p:cNvSpPr>
            <a:spLocks noGrp="1"/>
          </p:cNvSpPr>
          <p:nvPr>
            <p:ph type="title"/>
          </p:nvPr>
        </p:nvSpPr>
        <p:spPr/>
        <p:txBody>
          <a:bodyPr/>
          <a:lstStyle/>
          <a:p>
            <a:r>
              <a:rPr lang="en-US" dirty="0"/>
              <a:t>I am a math whiz</a:t>
            </a:r>
          </a:p>
        </p:txBody>
      </p:sp>
      <p:sp>
        <p:nvSpPr>
          <p:cNvPr id="3" name="Content Placeholder 2">
            <a:extLst>
              <a:ext uri="{FF2B5EF4-FFF2-40B4-BE49-F238E27FC236}">
                <a16:creationId xmlns:a16="http://schemas.microsoft.com/office/drawing/2014/main" id="{6E5944E3-5CED-4709-B613-A161DA9AF8D9}"/>
              </a:ext>
            </a:extLst>
          </p:cNvPr>
          <p:cNvSpPr>
            <a:spLocks noGrp="1"/>
          </p:cNvSpPr>
          <p:nvPr>
            <p:ph idx="1"/>
          </p:nvPr>
        </p:nvSpPr>
        <p:spPr/>
        <p:txBody>
          <a:bodyPr/>
          <a:lstStyle/>
          <a:p>
            <a:r>
              <a:rPr lang="en-US" dirty="0"/>
              <a:t>Well guess what.  Many are not.</a:t>
            </a:r>
          </a:p>
          <a:p>
            <a:pPr marL="0" indent="0">
              <a:buNone/>
            </a:pPr>
            <a:endParaRPr lang="en-US" dirty="0"/>
          </a:p>
          <a:p>
            <a:r>
              <a:rPr lang="en-US" dirty="0"/>
              <a:t>Translate math to plain English whenever you can</a:t>
            </a:r>
          </a:p>
          <a:p>
            <a:endParaRPr lang="en-US" dirty="0"/>
          </a:p>
          <a:p>
            <a:r>
              <a:rPr lang="en-US" dirty="0"/>
              <a:t>At least highlight what matters, and what is the take home message</a:t>
            </a:r>
          </a:p>
        </p:txBody>
      </p:sp>
      <p:pic>
        <p:nvPicPr>
          <p:cNvPr id="4" name="Picture 5">
            <a:extLst>
              <a:ext uri="{FF2B5EF4-FFF2-40B4-BE49-F238E27FC236}">
                <a16:creationId xmlns:a16="http://schemas.microsoft.com/office/drawing/2014/main" id="{12ABEB25-917B-B842-8A7F-D1A8AA0AAE3A}"/>
              </a:ext>
            </a:extLst>
          </p:cNvPr>
          <p:cNvPicPr>
            <a:picLocks noChangeAspect="1"/>
          </p:cNvPicPr>
          <p:nvPr/>
        </p:nvPicPr>
        <p:blipFill rotWithShape="1">
          <a:blip r:embed="rId2">
            <a:extLst>
              <a:ext uri="{28A0092B-C50C-407E-A947-70E740481C1C}">
                <a14:useLocalDpi xmlns:a14="http://schemas.microsoft.com/office/drawing/2010/main" val="0"/>
              </a:ext>
            </a:extLst>
          </a:blip>
          <a:srcRect t="26667" b="28889"/>
          <a:stretch/>
        </p:blipFill>
        <p:spPr bwMode="auto">
          <a:xfrm>
            <a:off x="33867" y="4343400"/>
            <a:ext cx="58928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Oval 4">
            <a:extLst>
              <a:ext uri="{FF2B5EF4-FFF2-40B4-BE49-F238E27FC236}">
                <a16:creationId xmlns:a16="http://schemas.microsoft.com/office/drawing/2014/main" id="{224EBF84-5729-3046-82CB-13FAC52F180A}"/>
              </a:ext>
            </a:extLst>
          </p:cNvPr>
          <p:cNvSpPr/>
          <p:nvPr/>
        </p:nvSpPr>
        <p:spPr bwMode="auto">
          <a:xfrm>
            <a:off x="3810000" y="4724399"/>
            <a:ext cx="685800" cy="457201"/>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Line Callout 1 5">
            <a:extLst>
              <a:ext uri="{FF2B5EF4-FFF2-40B4-BE49-F238E27FC236}">
                <a16:creationId xmlns:a16="http://schemas.microsoft.com/office/drawing/2014/main" id="{E02D6BD9-0E87-B244-89FC-E4FA598B4E2F}"/>
              </a:ext>
            </a:extLst>
          </p:cNvPr>
          <p:cNvSpPr/>
          <p:nvPr/>
        </p:nvSpPr>
        <p:spPr bwMode="auto">
          <a:xfrm>
            <a:off x="5029200" y="5105400"/>
            <a:ext cx="3505200" cy="1143000"/>
          </a:xfrm>
          <a:prstGeom prst="borderCallout1">
            <a:avLst>
              <a:gd name="adj1" fmla="val 31423"/>
              <a:gd name="adj2" fmla="val -1101"/>
              <a:gd name="adj3" fmla="val 205"/>
              <a:gd name="adj4" fmla="val -16209"/>
            </a:avLst>
          </a:prstGeom>
          <a:solidFill>
            <a:schemeClr val="accent1"/>
          </a:solid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cs typeface="ＭＳ Ｐゴシック" charset="-128"/>
              </a:rPr>
              <a:t>Increasing the elements of     decreases the value of the function</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pic>
        <p:nvPicPr>
          <p:cNvPr id="7" name="Picture 5">
            <a:extLst>
              <a:ext uri="{FF2B5EF4-FFF2-40B4-BE49-F238E27FC236}">
                <a16:creationId xmlns:a16="http://schemas.microsoft.com/office/drawing/2014/main" id="{9C6FC3BC-FB8C-7C47-A727-2C28178A85D4}"/>
              </a:ext>
            </a:extLst>
          </p:cNvPr>
          <p:cNvPicPr>
            <a:picLocks noChangeAspect="1"/>
          </p:cNvPicPr>
          <p:nvPr/>
        </p:nvPicPr>
        <p:blipFill rotWithShape="1">
          <a:blip r:embed="rId2">
            <a:extLst>
              <a:ext uri="{28A0092B-C50C-407E-A947-70E740481C1C}">
                <a14:useLocalDpi xmlns:a14="http://schemas.microsoft.com/office/drawing/2010/main" val="0"/>
              </a:ext>
            </a:extLst>
          </a:blip>
          <a:srcRect l="67154" t="50544" r="27674" b="27235"/>
          <a:stretch/>
        </p:blipFill>
        <p:spPr bwMode="auto">
          <a:xfrm>
            <a:off x="5410200" y="5546035"/>
            <a:ext cx="3048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25917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03F8-351F-4A2F-BC46-DC5A280BD3C6}"/>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BB5AAD60-2A28-46F0-8E0C-C2A8C079E8E7}"/>
              </a:ext>
            </a:extLst>
          </p:cNvPr>
          <p:cNvSpPr>
            <a:spLocks noGrp="1"/>
          </p:cNvSpPr>
          <p:nvPr>
            <p:ph idx="1"/>
          </p:nvPr>
        </p:nvSpPr>
        <p:spPr/>
        <p:txBody>
          <a:bodyPr/>
          <a:lstStyle/>
          <a:p>
            <a:r>
              <a:rPr lang="en-US" dirty="0"/>
              <a:t>Proof sketch:</a:t>
            </a:r>
          </a:p>
        </p:txBody>
      </p:sp>
      <p:pic>
        <p:nvPicPr>
          <p:cNvPr id="4" name="Picture 3">
            <a:extLst>
              <a:ext uri="{FF2B5EF4-FFF2-40B4-BE49-F238E27FC236}">
                <a16:creationId xmlns:a16="http://schemas.microsoft.com/office/drawing/2014/main" id="{706D2363-639D-4D9E-9C4D-6D152D64D3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828800"/>
            <a:ext cx="3590925" cy="469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854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FE84-7F9B-45FC-97B6-00621BAB8962}"/>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85A315F0-558A-41EB-AD23-67AFA3EC7A1F}"/>
              </a:ext>
            </a:extLst>
          </p:cNvPr>
          <p:cNvSpPr>
            <a:spLocks noGrp="1"/>
          </p:cNvSpPr>
          <p:nvPr>
            <p:ph idx="1"/>
          </p:nvPr>
        </p:nvSpPr>
        <p:spPr>
          <a:xfrm>
            <a:off x="685800" y="1371600"/>
            <a:ext cx="7772400" cy="4724400"/>
          </a:xfrm>
        </p:spPr>
        <p:txBody>
          <a:bodyPr/>
          <a:lstStyle/>
          <a:p>
            <a:r>
              <a:rPr lang="en-US" dirty="0"/>
              <a:t>Then why am I listening to you?</a:t>
            </a:r>
          </a:p>
          <a:p>
            <a:endParaRPr lang="en-US" dirty="0"/>
          </a:p>
          <a:p>
            <a:r>
              <a:rPr lang="en-US" dirty="0"/>
              <a:t>Having too much to read can interfere with listening</a:t>
            </a:r>
          </a:p>
          <a:p>
            <a:pPr lvl="1"/>
            <a:r>
              <a:rPr lang="en-US" dirty="0"/>
              <a:t>Did you know?</a:t>
            </a:r>
            <a:br>
              <a:rPr lang="en-US" dirty="0"/>
            </a:br>
            <a:r>
              <a:rPr lang="en-US" dirty="0"/>
              <a:t>Reading and listening exercise the same part of the brain</a:t>
            </a:r>
          </a:p>
          <a:p>
            <a:endParaRPr lang="en-US" dirty="0"/>
          </a:p>
          <a:p>
            <a:endParaRPr lang="en-US" dirty="0"/>
          </a:p>
        </p:txBody>
      </p:sp>
    </p:spTree>
    <p:extLst>
      <p:ext uri="{BB962C8B-B14F-4D97-AF65-F5344CB8AC3E}">
        <p14:creationId xmlns:p14="http://schemas.microsoft.com/office/powerpoint/2010/main" val="2109789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kern="0" dirty="0"/>
              <a:t>Don’t leave a picture hanging there and expect your audience to interpret it</a:t>
            </a:r>
          </a:p>
          <a:p>
            <a:endParaRPr lang="en-US" altLang="en-US" kern="0" dirty="0"/>
          </a:p>
          <a:p>
            <a:r>
              <a:rPr lang="en-US" altLang="en-US" kern="0" dirty="0"/>
              <a:t>If you have something on your slide that you don’t explain, it is just </a:t>
            </a:r>
            <a:r>
              <a:rPr lang="en-US" altLang="en-US" b="1" kern="0" dirty="0">
                <a:solidFill>
                  <a:srgbClr val="FF0000"/>
                </a:solidFill>
              </a:rPr>
              <a:t>noise</a:t>
            </a:r>
            <a:r>
              <a:rPr lang="en-US" altLang="en-US" kern="0" dirty="0"/>
              <a:t>.</a:t>
            </a:r>
          </a:p>
        </p:txBody>
      </p:sp>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566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i="1"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eaLnBrk="1" hangingPunct="1"/>
            <a:r>
              <a:rPr lang="en-US" altLang="en-US" dirty="0">
                <a:solidFill>
                  <a:srgbClr val="009900"/>
                </a:solidFill>
              </a:rPr>
              <a:t>Put in graphical cues to focus attention</a:t>
            </a:r>
            <a:endParaRPr lang="en-US" altLang="en-US" sz="3200" dirty="0">
              <a:solidFill>
                <a:srgbClr val="009900"/>
              </a:solidFill>
            </a:endParaRPr>
          </a:p>
          <a:p>
            <a:endParaRPr lang="en-US" altLang="en-US" kern="0" dirty="0"/>
          </a:p>
          <a:p>
            <a:r>
              <a:rPr lang="en-US" altLang="en-US" kern="0" dirty="0"/>
              <a:t>Actually point to the figure and explain</a:t>
            </a:r>
          </a:p>
          <a:p>
            <a:endParaRPr lang="en-US" altLang="en-US" kern="0" dirty="0"/>
          </a:p>
          <a:p>
            <a:r>
              <a:rPr lang="en-US" altLang="en-US" kern="0" dirty="0"/>
              <a:t>Interpret the figure on behalf of the audience</a:t>
            </a:r>
          </a:p>
        </p:txBody>
      </p:sp>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 name="Oval 2">
            <a:extLst>
              <a:ext uri="{FF2B5EF4-FFF2-40B4-BE49-F238E27FC236}">
                <a16:creationId xmlns:a16="http://schemas.microsoft.com/office/drawing/2014/main" id="{2617097D-DCE7-AA4C-AFD0-CF3864955C88}"/>
              </a:ext>
            </a:extLst>
          </p:cNvPr>
          <p:cNvSpPr/>
          <p:nvPr/>
        </p:nvSpPr>
        <p:spPr bwMode="auto">
          <a:xfrm>
            <a:off x="4267200" y="1371600"/>
            <a:ext cx="838200" cy="381000"/>
          </a:xfrm>
          <a:prstGeom prst="ellipse">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Oval 5">
            <a:extLst>
              <a:ext uri="{FF2B5EF4-FFF2-40B4-BE49-F238E27FC236}">
                <a16:creationId xmlns:a16="http://schemas.microsoft.com/office/drawing/2014/main" id="{CA229F77-522F-324D-B876-B4B96B745CFC}"/>
              </a:ext>
            </a:extLst>
          </p:cNvPr>
          <p:cNvSpPr/>
          <p:nvPr/>
        </p:nvSpPr>
        <p:spPr bwMode="auto">
          <a:xfrm>
            <a:off x="5410200" y="1295400"/>
            <a:ext cx="838200" cy="381000"/>
          </a:xfrm>
          <a:prstGeom prst="ellipse">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Oval 6">
            <a:extLst>
              <a:ext uri="{FF2B5EF4-FFF2-40B4-BE49-F238E27FC236}">
                <a16:creationId xmlns:a16="http://schemas.microsoft.com/office/drawing/2014/main" id="{AB45994A-3854-7448-97E5-A83D7A78DE91}"/>
              </a:ext>
            </a:extLst>
          </p:cNvPr>
          <p:cNvSpPr/>
          <p:nvPr/>
        </p:nvSpPr>
        <p:spPr bwMode="auto">
          <a:xfrm>
            <a:off x="6547022" y="1245973"/>
            <a:ext cx="838200" cy="381000"/>
          </a:xfrm>
          <a:prstGeom prst="ellipse">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Line Callout 1 7">
            <a:extLst>
              <a:ext uri="{FF2B5EF4-FFF2-40B4-BE49-F238E27FC236}">
                <a16:creationId xmlns:a16="http://schemas.microsoft.com/office/drawing/2014/main" id="{37C6E93B-78CF-4844-ADB4-58704D4A2527}"/>
              </a:ext>
            </a:extLst>
          </p:cNvPr>
          <p:cNvSpPr/>
          <p:nvPr/>
        </p:nvSpPr>
        <p:spPr bwMode="auto">
          <a:xfrm>
            <a:off x="7010400" y="2008924"/>
            <a:ext cx="1676400" cy="381000"/>
          </a:xfrm>
          <a:prstGeom prst="borderCallout1">
            <a:avLst>
              <a:gd name="adj1" fmla="val 18750"/>
              <a:gd name="adj2" fmla="val -8333"/>
              <a:gd name="adj3" fmla="val -98311"/>
              <a:gd name="adj4" fmla="val -43738"/>
            </a:avLst>
          </a:prstGeom>
          <a:solidFill>
            <a:schemeClr val="accent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Election year</a:t>
            </a:r>
          </a:p>
        </p:txBody>
      </p:sp>
      <p:sp>
        <p:nvSpPr>
          <p:cNvPr id="9" name="Line Callout 1 8">
            <a:extLst>
              <a:ext uri="{FF2B5EF4-FFF2-40B4-BE49-F238E27FC236}">
                <a16:creationId xmlns:a16="http://schemas.microsoft.com/office/drawing/2014/main" id="{073640D4-DB6E-A748-8532-9B3202AE176E}"/>
              </a:ext>
            </a:extLst>
          </p:cNvPr>
          <p:cNvSpPr/>
          <p:nvPr/>
        </p:nvSpPr>
        <p:spPr bwMode="auto">
          <a:xfrm>
            <a:off x="6598374" y="4120266"/>
            <a:ext cx="2088426" cy="695621"/>
          </a:xfrm>
          <a:prstGeom prst="borderCallout1">
            <a:avLst>
              <a:gd name="adj1" fmla="val 18750"/>
              <a:gd name="adj2" fmla="val -8333"/>
              <a:gd name="adj3" fmla="val -98311"/>
              <a:gd name="adj4" fmla="val -43738"/>
            </a:avLst>
          </a:prstGeom>
          <a:solidFill>
            <a:schemeClr val="accent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latin typeface="Arial" charset="0"/>
                <a:ea typeface="ＭＳ Ｐゴシック" charset="-128"/>
                <a:cs typeface="ＭＳ Ｐゴシック" charset="-128"/>
              </a:rPr>
              <a:t>Number of letters sent by congress.</a:t>
            </a:r>
          </a:p>
        </p:txBody>
      </p:sp>
    </p:spTree>
    <p:extLst>
      <p:ext uri="{BB962C8B-B14F-4D97-AF65-F5344CB8AC3E}">
        <p14:creationId xmlns:p14="http://schemas.microsoft.com/office/powerpoint/2010/main" val="988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P spid="6" grpId="0" animBg="1"/>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Acronyms and jargons are useful</a:t>
            </a:r>
            <a:br>
              <a:rPr lang="en-US" altLang="en-US" dirty="0"/>
            </a:br>
            <a:r>
              <a:rPr lang="en-US" altLang="en-US" i="1" dirty="0">
                <a:latin typeface="Trebuchet MS" panose="020B0603020202020204" pitchFamily="34" charset="0"/>
                <a:ea typeface="Osaka" pitchFamily="-84" charset="-128"/>
              </a:rPr>
              <a:t>But only if you </a:t>
            </a:r>
            <a:r>
              <a:rPr lang="en-US" altLang="en-US" i="1">
                <a:latin typeface="Trebuchet MS" panose="020B0603020202020204" pitchFamily="34" charset="0"/>
                <a:ea typeface="Osaka" pitchFamily="-84" charset="-128"/>
              </a:rPr>
              <a:t>explain them!</a:t>
            </a:r>
            <a:endParaRPr lang="en-US" altLang="en-US" dirty="0"/>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295400"/>
            <a:ext cx="8382000" cy="5029200"/>
          </a:xfrm>
        </p:spPr>
        <p:txBody>
          <a:bodyPr/>
          <a:lstStyle/>
          <a:p>
            <a:r>
              <a:rPr lang="en-US" altLang="en-US" dirty="0"/>
              <a:t>IMHO, ARE = ADIH. TBH, FUBAR &amp; 2M2H.</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Translated: In my humble opinion, an acronym rich environment is another day in hell. To be honest. Its f***</a:t>
            </a:r>
            <a:r>
              <a:rPr lang="en-US" altLang="en-US" dirty="0" err="1"/>
              <a:t>ed</a:t>
            </a:r>
            <a:r>
              <a:rPr lang="en-US" altLang="en-US" dirty="0"/>
              <a:t> up beyond all recognition and too much to handle.</a:t>
            </a:r>
          </a:p>
          <a:p>
            <a:endParaRPr lang="en-US" altLang="en-US" dirty="0"/>
          </a:p>
        </p:txBody>
      </p:sp>
      <p:pic>
        <p:nvPicPr>
          <p:cNvPr id="2" name="Picture 1"/>
          <p:cNvPicPr>
            <a:picLocks noChangeAspect="1"/>
          </p:cNvPicPr>
          <p:nvPr/>
        </p:nvPicPr>
        <p:blipFill>
          <a:blip r:embed="rId2"/>
          <a:stretch>
            <a:fillRect/>
          </a:stretch>
        </p:blipFill>
        <p:spPr>
          <a:xfrm>
            <a:off x="2209800" y="1828800"/>
            <a:ext cx="4267200" cy="2370667"/>
          </a:xfrm>
          <a:prstGeom prst="rect">
            <a:avLst/>
          </a:prstGeom>
        </p:spPr>
      </p:pic>
    </p:spTree>
    <p:extLst>
      <p:ext uri="{BB962C8B-B14F-4D97-AF65-F5344CB8AC3E}">
        <p14:creationId xmlns:p14="http://schemas.microsoft.com/office/powerpoint/2010/main" val="257596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solidFill>
                  <a:schemeClr val="bg2">
                    <a:lumMod val="60000"/>
                    <a:lumOff val="40000"/>
                  </a:schemeClr>
                </a:solidFill>
              </a:rPr>
              <a:t>Slide Design</a:t>
            </a:r>
          </a:p>
          <a:p>
            <a:pPr lvl="1"/>
            <a:r>
              <a:rPr lang="en-US" dirty="0"/>
              <a:t>Slide Delivery</a:t>
            </a:r>
          </a:p>
        </p:txBody>
      </p:sp>
    </p:spTree>
    <p:extLst>
      <p:ext uri="{BB962C8B-B14F-4D97-AF65-F5344CB8AC3E}">
        <p14:creationId xmlns:p14="http://schemas.microsoft.com/office/powerpoint/2010/main" val="1206882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14B5D55A-0503-483B-9B37-782CE2B2FCE0}"/>
              </a:ext>
            </a:extLst>
          </p:cNvPr>
          <p:cNvSpPr>
            <a:spLocks noGrp="1"/>
          </p:cNvSpPr>
          <p:nvPr>
            <p:ph type="title"/>
          </p:nvPr>
        </p:nvSpPr>
        <p:spPr/>
        <p:txBody>
          <a:bodyPr/>
          <a:lstStyle/>
          <a:p>
            <a:r>
              <a:rPr lang="en-US" altLang="en-US" sz="2800"/>
              <a:t>It’s not just </a:t>
            </a:r>
            <a:r>
              <a:rPr lang="en-US" altLang="en-US" sz="2800" i="1"/>
              <a:t>what</a:t>
            </a:r>
            <a:r>
              <a:rPr lang="en-US" altLang="en-US" sz="2800"/>
              <a:t> you say, but </a:t>
            </a:r>
            <a:r>
              <a:rPr lang="en-US" altLang="en-US" sz="2800" i="1"/>
              <a:t>how</a:t>
            </a:r>
            <a:r>
              <a:rPr lang="en-US" altLang="en-US" sz="2800"/>
              <a:t> you say it</a:t>
            </a:r>
          </a:p>
        </p:txBody>
      </p:sp>
      <p:sp>
        <p:nvSpPr>
          <p:cNvPr id="23554" name="Content Placeholder 2">
            <a:extLst>
              <a:ext uri="{FF2B5EF4-FFF2-40B4-BE49-F238E27FC236}">
                <a16:creationId xmlns:a16="http://schemas.microsoft.com/office/drawing/2014/main" id="{07BE2834-2E2A-4692-8634-EF6E3FCEC921}"/>
              </a:ext>
            </a:extLst>
          </p:cNvPr>
          <p:cNvSpPr>
            <a:spLocks noGrp="1"/>
          </p:cNvSpPr>
          <p:nvPr>
            <p:ph idx="1"/>
          </p:nvPr>
        </p:nvSpPr>
        <p:spPr>
          <a:xfrm>
            <a:off x="685800" y="1371600"/>
            <a:ext cx="7772400" cy="2209800"/>
          </a:xfrm>
        </p:spPr>
        <p:txBody>
          <a:bodyPr/>
          <a:lstStyle/>
          <a:p>
            <a:pPr marL="0" indent="0">
              <a:buFont typeface="Wingdings" panose="05000000000000000000" pitchFamily="2" charset="2"/>
              <a:buNone/>
            </a:pPr>
            <a:r>
              <a:rPr lang="en-US" altLang="en-US"/>
              <a:t>Body language says a lot</a:t>
            </a:r>
          </a:p>
          <a:p>
            <a:pPr lvl="1"/>
            <a:r>
              <a:rPr lang="en-US" altLang="en-US"/>
              <a:t>Make eye contact with your audience</a:t>
            </a:r>
          </a:p>
          <a:p>
            <a:pPr marL="1200150" lvl="2" indent="-342900"/>
            <a:r>
              <a:rPr lang="en-US" altLang="en-US" i="1"/>
              <a:t>Corollary</a:t>
            </a:r>
            <a:r>
              <a:rPr lang="en-US" altLang="en-US"/>
              <a:t>:  Face your audience</a:t>
            </a:r>
          </a:p>
          <a:p>
            <a:pPr lvl="1"/>
            <a:r>
              <a:rPr lang="en-US" altLang="en-US"/>
              <a:t>Some movement is good</a:t>
            </a:r>
          </a:p>
          <a:p>
            <a:pPr lvl="1"/>
            <a:r>
              <a:rPr lang="en-US" altLang="en-US"/>
              <a:t>Don’t speak too fast (or too slow!)</a:t>
            </a:r>
          </a:p>
        </p:txBody>
      </p:sp>
      <p:sp>
        <p:nvSpPr>
          <p:cNvPr id="23555" name="Content Placeholder 2">
            <a:extLst>
              <a:ext uri="{FF2B5EF4-FFF2-40B4-BE49-F238E27FC236}">
                <a16:creationId xmlns:a16="http://schemas.microsoft.com/office/drawing/2014/main" id="{8D416B30-04BB-467E-B1C4-65599CBEA340}"/>
              </a:ext>
            </a:extLst>
          </p:cNvPr>
          <p:cNvSpPr txBox="1">
            <a:spLocks/>
          </p:cNvSpPr>
          <p:nvPr/>
        </p:nvSpPr>
        <p:spPr bwMode="auto">
          <a:xfrm>
            <a:off x="2590800" y="3733800"/>
            <a:ext cx="6477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46AA"/>
              </a:buClr>
              <a:buFont typeface="Wingdings" panose="05000000000000000000" pitchFamily="2" charset="2"/>
              <a:buNone/>
            </a:pPr>
            <a:r>
              <a:rPr lang="en-US" altLang="en-US" dirty="0">
                <a:latin typeface="Trebuchet MS" panose="020B0603020202020204" pitchFamily="34" charset="0"/>
                <a:ea typeface="Osaka" pitchFamily="-84" charset="-128"/>
              </a:rPr>
              <a:t>Make useful slides</a:t>
            </a:r>
          </a:p>
          <a:p>
            <a:pPr lvl="1">
              <a:spcBef>
                <a:spcPct val="20000"/>
              </a:spcBef>
              <a:buClr>
                <a:srgbClr val="0046AA"/>
              </a:buClr>
              <a:buFont typeface="Wingdings" panose="05000000000000000000" pitchFamily="2" charset="2"/>
              <a:buChar char="l"/>
            </a:pPr>
            <a:r>
              <a:rPr lang="en-US" altLang="en-US" sz="2000" dirty="0">
                <a:solidFill>
                  <a:srgbClr val="FF0000"/>
                </a:solidFill>
                <a:latin typeface="Trebuchet MS" panose="020B0603020202020204" pitchFamily="34" charset="0"/>
                <a:ea typeface="Osaka" pitchFamily="-84" charset="-128"/>
              </a:rPr>
              <a:t>One</a:t>
            </a:r>
            <a:r>
              <a:rPr lang="en-US" altLang="en-US" sz="2000" dirty="0">
                <a:latin typeface="Trebuchet MS" panose="020B0603020202020204" pitchFamily="34" charset="0"/>
                <a:ea typeface="Osaka" pitchFamily="-84" charset="-128"/>
              </a:rPr>
              <a:t> primary idea per slide</a:t>
            </a:r>
          </a:p>
          <a:p>
            <a:pPr lvl="1">
              <a:spcBef>
                <a:spcPct val="20000"/>
              </a:spcBef>
              <a:buClr>
                <a:srgbClr val="0046AA"/>
              </a:buClr>
              <a:buFont typeface="Wingdings" panose="05000000000000000000" pitchFamily="2" charset="2"/>
              <a:buChar char="l"/>
            </a:pPr>
            <a:r>
              <a:rPr lang="en-US" altLang="en-US" sz="2000" dirty="0">
                <a:latin typeface="Trebuchet MS" panose="020B0603020202020204" pitchFamily="34" charset="0"/>
                <a:ea typeface="Osaka" pitchFamily="-84" charset="-128"/>
              </a:rPr>
              <a:t>Use slide titles to convey take-away message</a:t>
            </a:r>
          </a:p>
          <a:p>
            <a:pPr lvl="1">
              <a:spcBef>
                <a:spcPct val="20000"/>
              </a:spcBef>
              <a:buClr>
                <a:srgbClr val="0046AA"/>
              </a:buClr>
              <a:buFont typeface="Wingdings" panose="05000000000000000000" pitchFamily="2" charset="2"/>
              <a:buChar char="l"/>
            </a:pPr>
            <a:r>
              <a:rPr lang="en-US" altLang="en-US" sz="2000" dirty="0">
                <a:solidFill>
                  <a:srgbClr val="FF0000"/>
                </a:solidFill>
                <a:latin typeface="Trebuchet MS" panose="020B0603020202020204" pitchFamily="34" charset="0"/>
                <a:ea typeface="Osaka" pitchFamily="-84" charset="-128"/>
              </a:rPr>
              <a:t>Do not</a:t>
            </a:r>
            <a:r>
              <a:rPr lang="en-US" altLang="en-US" sz="2000" dirty="0">
                <a:latin typeface="Trebuchet MS" panose="020B0603020202020204" pitchFamily="34" charset="0"/>
                <a:ea typeface="Osaka" pitchFamily="-84" charset="-128"/>
              </a:rPr>
              <a:t> read your slides!</a:t>
            </a:r>
          </a:p>
          <a:p>
            <a:pPr lvl="2">
              <a:spcBef>
                <a:spcPct val="20000"/>
              </a:spcBef>
              <a:buClr>
                <a:srgbClr val="0046AA"/>
              </a:buClr>
              <a:buFont typeface="Wingdings" panose="05000000000000000000" pitchFamily="2" charset="2"/>
              <a:buChar char="l"/>
            </a:pPr>
            <a:r>
              <a:rPr lang="en-US" altLang="en-US" sz="2000" dirty="0">
                <a:latin typeface="Trebuchet MS" panose="020B0603020202020204" pitchFamily="34" charset="0"/>
                <a:ea typeface="Osaka" pitchFamily="-84" charset="-128"/>
              </a:rPr>
              <a:t>But put all important information there!</a:t>
            </a:r>
          </a:p>
        </p:txBody>
      </p:sp>
      <p:pic>
        <p:nvPicPr>
          <p:cNvPr id="23556" name="Picture 4">
            <a:extLst>
              <a:ext uri="{FF2B5EF4-FFF2-40B4-BE49-F238E27FC236}">
                <a16:creationId xmlns:a16="http://schemas.microsoft.com/office/drawing/2014/main" id="{6A5F99CF-BA03-41DC-90BF-2F6CE7368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191000"/>
            <a:ext cx="2306638"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5">
            <a:extLst>
              <a:ext uri="{FF2B5EF4-FFF2-40B4-BE49-F238E27FC236}">
                <a16:creationId xmlns:a16="http://schemas.microsoft.com/office/drawing/2014/main" id="{A495F0FD-BDD9-4A95-A962-E52A440E0C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143000"/>
            <a:ext cx="1200150" cy="294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5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5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55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55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555">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uiExpand="1" build="p"/>
      <p:bldP spid="23555" grpId="0" uiExpand="1"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Practice, Practice, Practice</a:t>
            </a:r>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295400"/>
            <a:ext cx="6629400" cy="5029200"/>
          </a:xfrm>
        </p:spPr>
        <p:txBody>
          <a:bodyPr/>
          <a:lstStyle/>
          <a:p>
            <a:r>
              <a:rPr lang="en-US" altLang="en-US" sz="2000" dirty="0"/>
              <a:t>Practice makes better</a:t>
            </a:r>
          </a:p>
          <a:p>
            <a:pPr lvl="1"/>
            <a:r>
              <a:rPr lang="en-US" altLang="en-US" sz="1800" i="1" dirty="0"/>
              <a:t>Alone</a:t>
            </a:r>
            <a:r>
              <a:rPr lang="en-US" altLang="en-US" sz="1800" dirty="0"/>
              <a:t>:  Work on your “script,” smooth out transitions</a:t>
            </a:r>
          </a:p>
          <a:p>
            <a:pPr lvl="1"/>
            <a:r>
              <a:rPr lang="en-US" altLang="en-US" sz="1800" i="1" dirty="0"/>
              <a:t>Peer group</a:t>
            </a:r>
            <a:r>
              <a:rPr lang="en-US" altLang="en-US" sz="1800" dirty="0"/>
              <a:t>:  Get used to other people being around</a:t>
            </a:r>
          </a:p>
          <a:p>
            <a:pPr lvl="1"/>
            <a:r>
              <a:rPr lang="en-US" altLang="en-US" sz="1800" i="1" dirty="0"/>
              <a:t>Broader population</a:t>
            </a:r>
            <a:r>
              <a:rPr lang="en-US" altLang="en-US" sz="1800" dirty="0"/>
              <a:t>:  Assess outsider comprehensibility</a:t>
            </a:r>
          </a:p>
          <a:p>
            <a:endParaRPr lang="en-US" altLang="en-US" sz="2000" dirty="0"/>
          </a:p>
          <a:p>
            <a:r>
              <a:rPr lang="en-US" altLang="en-US" sz="2000" dirty="0"/>
              <a:t>“Flash” is good, but too much flash is distracting</a:t>
            </a:r>
          </a:p>
          <a:p>
            <a:pPr lvl="1"/>
            <a:r>
              <a:rPr lang="en-US" altLang="en-US" sz="1800" i="1" dirty="0"/>
              <a:t>Good</a:t>
            </a:r>
            <a:r>
              <a:rPr lang="en-US" altLang="en-US" sz="1800" dirty="0"/>
              <a:t>:  Animations to progressively build diagrams</a:t>
            </a:r>
          </a:p>
          <a:p>
            <a:pPr lvl="1"/>
            <a:r>
              <a:rPr lang="en-US" altLang="en-US" sz="1800" i="1" dirty="0"/>
              <a:t>Bad</a:t>
            </a:r>
            <a:r>
              <a:rPr lang="en-US" altLang="en-US" sz="1800" dirty="0"/>
              <a:t>:  Animating every slide transition, every line</a:t>
            </a:r>
          </a:p>
          <a:p>
            <a:pPr lvl="1"/>
            <a:endParaRPr lang="en-US" altLang="en-US" sz="1800" dirty="0"/>
          </a:p>
          <a:p>
            <a:r>
              <a:rPr lang="en-US" altLang="en-US" sz="2000" dirty="0"/>
              <a:t>Make sure you refer to every item on a slide</a:t>
            </a:r>
          </a:p>
          <a:p>
            <a:pPr lvl="1"/>
            <a:r>
              <a:rPr lang="en-US" altLang="en-US" sz="1800" dirty="0"/>
              <a:t>If you don’t, it is always better to remove </a:t>
            </a:r>
            <a:r>
              <a:rPr lang="en-US" altLang="en-US" sz="1800"/>
              <a:t>that item</a:t>
            </a:r>
            <a:endParaRPr lang="en-US" altLang="en-US" sz="1800" dirty="0"/>
          </a:p>
          <a:p>
            <a:pPr lvl="1"/>
            <a:endParaRPr lang="en-US" altLang="en-US" sz="1800" dirty="0"/>
          </a:p>
        </p:txBody>
      </p:sp>
      <p:pic>
        <p:nvPicPr>
          <p:cNvPr id="8" name="Picture 4" descr="clem">
            <a:extLst>
              <a:ext uri="{FF2B5EF4-FFF2-40B4-BE49-F238E27FC236}">
                <a16:creationId xmlns:a16="http://schemas.microsoft.com/office/drawing/2014/main" id="{B2E34537-37AF-45E4-9A8B-D6EE4060F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590925"/>
            <a:ext cx="1790700"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AutoShape 5">
            <a:extLst>
              <a:ext uri="{FF2B5EF4-FFF2-40B4-BE49-F238E27FC236}">
                <a16:creationId xmlns:a16="http://schemas.microsoft.com/office/drawing/2014/main" id="{17152966-4F3F-4E1A-8F61-A6DDB07C39E5}"/>
              </a:ext>
            </a:extLst>
          </p:cNvPr>
          <p:cNvSpPr>
            <a:spLocks noChangeArrowheads="1"/>
          </p:cNvSpPr>
          <p:nvPr/>
        </p:nvSpPr>
        <p:spPr bwMode="auto">
          <a:xfrm>
            <a:off x="7010400" y="1600200"/>
            <a:ext cx="1790700" cy="1752600"/>
          </a:xfrm>
          <a:prstGeom prst="wedgeRoundRectCallout">
            <a:avLst>
              <a:gd name="adj1" fmla="val -2973"/>
              <a:gd name="adj2" fmla="val 7256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000" dirty="0">
                <a:latin typeface="+mn-lt"/>
                <a:ea typeface="+mn-ea"/>
              </a:rPr>
              <a:t>It takes three weeks to prepare a good ad-lib speech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1604DB79-06BA-4D32-BC69-5E3C6DAFB400}"/>
              </a:ext>
            </a:extLst>
          </p:cNvPr>
          <p:cNvSpPr>
            <a:spLocks noGrp="1"/>
          </p:cNvSpPr>
          <p:nvPr>
            <p:ph type="title"/>
          </p:nvPr>
        </p:nvSpPr>
        <p:spPr>
          <a:xfrm>
            <a:off x="0" y="2971800"/>
            <a:ext cx="9144000" cy="914400"/>
          </a:xfrm>
        </p:spPr>
        <p:txBody>
          <a:bodyPr/>
          <a:lstStyle/>
          <a:p>
            <a:r>
              <a:rPr lang="en-US" altLang="en-US" i="1" dirty="0"/>
              <a:t>Now let’s talk about giving a good talk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Let’s Critique some Real Slides</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From anonymous previous Capstone students</a:t>
            </a:r>
          </a:p>
        </p:txBody>
      </p:sp>
    </p:spTree>
    <p:extLst>
      <p:ext uri="{BB962C8B-B14F-4D97-AF65-F5344CB8AC3E}">
        <p14:creationId xmlns:p14="http://schemas.microsoft.com/office/powerpoint/2010/main" val="4251776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159-8D9C-CD47-91DA-4F4828D03C0E}"/>
              </a:ext>
            </a:extLst>
          </p:cNvPr>
          <p:cNvSpPr>
            <a:spLocks noGrp="1"/>
          </p:cNvSpPr>
          <p:nvPr>
            <p:ph type="title"/>
          </p:nvPr>
        </p:nvSpPr>
        <p:spPr/>
        <p:txBody>
          <a:bodyPr/>
          <a:lstStyle/>
          <a:p>
            <a:r>
              <a:rPr lang="en-US" dirty="0"/>
              <a:t>API With Purchase Document</a:t>
            </a:r>
          </a:p>
        </p:txBody>
      </p:sp>
      <p:sp>
        <p:nvSpPr>
          <p:cNvPr id="8" name="TextBox 7">
            <a:extLst>
              <a:ext uri="{FF2B5EF4-FFF2-40B4-BE49-F238E27FC236}">
                <a16:creationId xmlns:a16="http://schemas.microsoft.com/office/drawing/2014/main" id="{2CA590A0-8C5A-0145-B8EC-94FC31C9AEBE}"/>
              </a:ext>
            </a:extLst>
          </p:cNvPr>
          <p:cNvSpPr txBox="1"/>
          <p:nvPr/>
        </p:nvSpPr>
        <p:spPr>
          <a:xfrm>
            <a:off x="5114272" y="3217136"/>
            <a:ext cx="934871" cy="300082"/>
          </a:xfrm>
          <a:prstGeom prst="rect">
            <a:avLst/>
          </a:prstGeom>
          <a:noFill/>
        </p:spPr>
        <p:txBody>
          <a:bodyPr wrap="none" rtlCol="0">
            <a:spAutoFit/>
          </a:bodyPr>
          <a:lstStyle/>
          <a:p>
            <a:pPr defTabSz="342900" eaLnBrk="1" fontAlgn="auto" hangingPunct="1">
              <a:spcBef>
                <a:spcPts val="0"/>
              </a:spcBef>
              <a:spcAft>
                <a:spcPts val="0"/>
              </a:spcAft>
            </a:pPr>
            <a:r>
              <a:rPr lang="en-US" sz="1350" dirty="0">
                <a:solidFill>
                  <a:srgbClr val="000000"/>
                </a:solidFill>
                <a:latin typeface="Century Schoolbook" panose="02040604050505020304"/>
                <a:ea typeface="+mn-ea"/>
              </a:rPr>
              <a:t>Response</a:t>
            </a:r>
          </a:p>
        </p:txBody>
      </p:sp>
      <p:pic>
        <p:nvPicPr>
          <p:cNvPr id="10" name="Picture 9">
            <a:extLst>
              <a:ext uri="{FF2B5EF4-FFF2-40B4-BE49-F238E27FC236}">
                <a16:creationId xmlns:a16="http://schemas.microsoft.com/office/drawing/2014/main" id="{7A9CCB25-1455-544B-8E0A-307085893723}"/>
              </a:ext>
            </a:extLst>
          </p:cNvPr>
          <p:cNvPicPr>
            <a:picLocks noChangeAspect="1"/>
          </p:cNvPicPr>
          <p:nvPr/>
        </p:nvPicPr>
        <p:blipFill>
          <a:blip r:embed="rId2"/>
          <a:stretch>
            <a:fillRect/>
          </a:stretch>
        </p:blipFill>
        <p:spPr>
          <a:xfrm>
            <a:off x="840105" y="2745411"/>
            <a:ext cx="7290511" cy="2931461"/>
          </a:xfrm>
          <a:prstGeom prst="rect">
            <a:avLst/>
          </a:prstGeom>
        </p:spPr>
      </p:pic>
    </p:spTree>
    <p:extLst>
      <p:ext uri="{BB962C8B-B14F-4D97-AF65-F5344CB8AC3E}">
        <p14:creationId xmlns:p14="http://schemas.microsoft.com/office/powerpoint/2010/main" val="3291137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581C-F872-F84D-A19D-0402DFA0EED2}"/>
              </a:ext>
            </a:extLst>
          </p:cNvPr>
          <p:cNvSpPr>
            <a:spLocks noGrp="1"/>
          </p:cNvSpPr>
          <p:nvPr>
            <p:ph type="title"/>
          </p:nvPr>
        </p:nvSpPr>
        <p:spPr>
          <a:xfrm>
            <a:off x="1028700" y="1371600"/>
            <a:ext cx="7200900" cy="1114425"/>
          </a:xfrm>
        </p:spPr>
        <p:txBody>
          <a:bodyPr>
            <a:normAutofit/>
          </a:bodyPr>
          <a:lstStyle/>
          <a:p>
            <a:r>
              <a:rPr lang="en-US" dirty="0"/>
              <a:t>Projects</a:t>
            </a:r>
          </a:p>
        </p:txBody>
      </p:sp>
      <p:graphicFrame>
        <p:nvGraphicFramePr>
          <p:cNvPr id="7" name="Content Placeholder 2">
            <a:extLst>
              <a:ext uri="{FF2B5EF4-FFF2-40B4-BE49-F238E27FC236}">
                <a16:creationId xmlns:a16="http://schemas.microsoft.com/office/drawing/2014/main" id="{5D2FC491-F626-4B2A-94B3-9C33E4A1B265}"/>
              </a:ext>
            </a:extLst>
          </p:cNvPr>
          <p:cNvGraphicFramePr>
            <a:graphicFrameLocks noGrp="1"/>
          </p:cNvGraphicFramePr>
          <p:nvPr>
            <p:ph idx="1"/>
          </p:nvPr>
        </p:nvGraphicFramePr>
        <p:xfrm>
          <a:off x="1028700" y="2571749"/>
          <a:ext cx="7200900" cy="329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543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36FB2"/>
            </a:gs>
            <a:gs pos="100000">
              <a:schemeClr val="accent1">
                <a:lumMod val="97000"/>
                <a:lumOff val="3000"/>
              </a:schemeClr>
            </a:gs>
            <a:gs pos="100000">
              <a:schemeClr val="accent1">
                <a:lumMod val="70000"/>
              </a:schemeClr>
            </a:gs>
          </a:gsLst>
          <a:lin ang="16200000" scaled="1"/>
          <a:tileRect/>
        </a:gradFill>
        <a:effectLst/>
      </p:bgPr>
    </p:bg>
    <p:spTree>
      <p:nvGrpSpPr>
        <p:cNvPr id="1" name=""/>
        <p:cNvGrpSpPr/>
        <p:nvPr/>
      </p:nvGrpSpPr>
      <p:grpSpPr>
        <a:xfrm>
          <a:off x="0" y="0"/>
          <a:ext cx="0" cy="0"/>
          <a:chOff x="0" y="0"/>
          <a:chExt cx="0" cy="0"/>
        </a:xfrm>
      </p:grpSpPr>
      <p:pic>
        <p:nvPicPr>
          <p:cNvPr id="1034" name="Picture 10" descr="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14" y="1484053"/>
            <a:ext cx="2485919" cy="248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ge result for version o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99" y="4235093"/>
            <a:ext cx="1506956" cy="1506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pyth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993" y="2302096"/>
            <a:ext cx="3296457" cy="95663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0" descr="mage result for apache hive logo"/>
          <p:cNvSpPr>
            <a:spLocks noChangeAspect="1" noChangeArrowheads="1"/>
          </p:cNvSpPr>
          <p:nvPr/>
        </p:nvSpPr>
        <p:spPr bwMode="auto">
          <a:xfrm>
            <a:off x="-1" y="857250"/>
            <a:ext cx="2231557" cy="22315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sp>
        <p:nvSpPr>
          <p:cNvPr id="5" name="AutoShape 22" descr="mage result for apache hive logo"/>
          <p:cNvSpPr>
            <a:spLocks noChangeAspect="1" noChangeArrowheads="1"/>
          </p:cNvSpPr>
          <p:nvPr/>
        </p:nvSpPr>
        <p:spPr bwMode="auto">
          <a:xfrm>
            <a:off x="0" y="857250"/>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pic>
        <p:nvPicPr>
          <p:cNvPr id="1048" name="Picture 2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800" y="4319117"/>
            <a:ext cx="2091218" cy="152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715" y="1172428"/>
            <a:ext cx="7130303" cy="715581"/>
          </a:xfrm>
          <a:prstGeom prst="rect">
            <a:avLst/>
          </a:prstGeom>
          <a:noFill/>
        </p:spPr>
        <p:txBody>
          <a:bodyPr wrap="square" rtlCol="0">
            <a:spAutoFit/>
          </a:bodyPr>
          <a:lstStyle/>
          <a:p>
            <a:pPr defTabSz="342900" eaLnBrk="1" fontAlgn="auto" hangingPunct="1">
              <a:spcBef>
                <a:spcPts val="0"/>
              </a:spcBef>
              <a:spcAft>
                <a:spcPts val="0"/>
              </a:spcAft>
            </a:pPr>
            <a:r>
              <a:rPr lang="en-US" sz="4050" b="1" dirty="0">
                <a:solidFill>
                  <a:srgbClr val="FFA111"/>
                </a:solidFill>
                <a:latin typeface="Hiragino Kaku Gothic ProN W6" charset="-128"/>
                <a:ea typeface="Hiragino Kaku Gothic ProN W6" charset="-128"/>
                <a:cs typeface="Hiragino Kaku Gothic ProN W6" charset="-128"/>
              </a:rPr>
              <a:t>Technologies </a:t>
            </a:r>
            <a:endParaRPr lang="en-US" sz="1350" b="1" dirty="0">
              <a:solidFill>
                <a:srgbClr val="FFA111"/>
              </a:solidFill>
              <a:latin typeface="Hiragino Kaku Gothic ProN W6" charset="-128"/>
              <a:ea typeface="Hiragino Kaku Gothic ProN W6" charset="-128"/>
              <a:cs typeface="Hiragino Kaku Gothic ProN W6" charset="-128"/>
            </a:endParaRPr>
          </a:p>
        </p:txBody>
      </p:sp>
      <p:pic>
        <p:nvPicPr>
          <p:cNvPr id="1056" name="Picture 32" descr="mage result for sql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438" y="4118586"/>
            <a:ext cx="1940394" cy="16234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ge result for anaconda logo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489" y="3480021"/>
            <a:ext cx="3486265" cy="6172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age result for cloudera impala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300" y="2042172"/>
            <a:ext cx="2135659" cy="21356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pPr defTabSz="342900" eaLnBrk="1" fontAlgn="auto" hangingPunct="1">
              <a:spcBef>
                <a:spcPts val="0"/>
              </a:spcBef>
              <a:spcAft>
                <a:spcPts val="0"/>
              </a:spcAft>
            </a:pPr>
            <a:fld id="{6113E31D-E2AB-40D1-8B51-AFA5AFEF393A}" type="slidenum">
              <a:rPr lang="en-US">
                <a:solidFill>
                  <a:srgbClr val="146194">
                    <a:lumMod val="50000"/>
                  </a:srgbClr>
                </a:solidFill>
                <a:latin typeface="Century Gothic" panose="020B0502020202020204"/>
                <a:ea typeface="+mn-ea"/>
              </a:rPr>
              <a:pPr defTabSz="342900" eaLnBrk="1" fontAlgn="auto" hangingPunct="1">
                <a:spcBef>
                  <a:spcPts val="0"/>
                </a:spcBef>
                <a:spcAft>
                  <a:spcPts val="0"/>
                </a:spcAft>
              </a:pPr>
              <a:t>33</a:t>
            </a:fld>
            <a:endParaRPr lang="en-US" dirty="0">
              <a:solidFill>
                <a:srgbClr val="146194">
                  <a:lumMod val="50000"/>
                </a:srgbClr>
              </a:solidFill>
              <a:latin typeface="Century Gothic" panose="020B0502020202020204"/>
              <a:ea typeface="+mn-ea"/>
            </a:endParaRPr>
          </a:p>
        </p:txBody>
      </p:sp>
    </p:spTree>
    <p:extLst>
      <p:ext uri="{BB962C8B-B14F-4D97-AF65-F5344CB8AC3E}">
        <p14:creationId xmlns:p14="http://schemas.microsoft.com/office/powerpoint/2010/main" val="667870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1302275"/>
            <a:ext cx="8520600" cy="623400"/>
          </a:xfrm>
          <a:prstGeom prst="rect">
            <a:avLst/>
          </a:prstGeom>
        </p:spPr>
        <p:txBody>
          <a:bodyPr spcFirstLastPara="1" wrap="square" lIns="91425" tIns="91425" rIns="91425" bIns="91425" anchor="t" anchorCtr="0">
            <a:noAutofit/>
          </a:bodyPr>
          <a:lstStyle/>
          <a:p>
            <a:r>
              <a:rPr lang="en"/>
              <a:t>Project Overview</a:t>
            </a:r>
            <a:endParaRPr/>
          </a:p>
        </p:txBody>
      </p:sp>
      <p:sp>
        <p:nvSpPr>
          <p:cNvPr id="79" name="Google Shape;79;p16"/>
          <p:cNvSpPr txBox="1">
            <a:spLocks noGrp="1"/>
          </p:cNvSpPr>
          <p:nvPr>
            <p:ph type="body" idx="1"/>
          </p:nvPr>
        </p:nvSpPr>
        <p:spPr>
          <a:xfrm>
            <a:off x="311700" y="1925675"/>
            <a:ext cx="3165000" cy="623400"/>
          </a:xfrm>
          <a:prstGeom prst="rect">
            <a:avLst/>
          </a:prstGeom>
        </p:spPr>
        <p:txBody>
          <a:bodyPr spcFirstLastPara="1" wrap="square" lIns="91425" tIns="91425" rIns="91425" bIns="91425" anchor="t" anchorCtr="0">
            <a:noAutofit/>
          </a:bodyPr>
          <a:lstStyle/>
          <a:p>
            <a:pPr marL="0" indent="0">
              <a:buNone/>
            </a:pPr>
            <a:r>
              <a:rPr lang="en"/>
              <a:t>VersionOne Migration to Jira</a:t>
            </a:r>
            <a:endParaRPr/>
          </a:p>
          <a:p>
            <a:pPr marL="914400" indent="0">
              <a:spcBef>
                <a:spcPts val="1600"/>
              </a:spcBef>
              <a:buNone/>
            </a:pPr>
            <a:endParaRPr/>
          </a:p>
          <a:p>
            <a:pPr marL="0" indent="0">
              <a:spcBef>
                <a:spcPts val="1600"/>
              </a:spcBef>
              <a:spcAft>
                <a:spcPts val="1600"/>
              </a:spcAft>
              <a:buNone/>
            </a:pPr>
            <a:endParaRPr/>
          </a:p>
        </p:txBody>
      </p:sp>
      <p:sp>
        <p:nvSpPr>
          <p:cNvPr id="80" name="Google Shape;80;p16"/>
          <p:cNvSpPr txBox="1">
            <a:spLocks noGrp="1"/>
          </p:cNvSpPr>
          <p:nvPr>
            <p:ph type="body" idx="1"/>
          </p:nvPr>
        </p:nvSpPr>
        <p:spPr>
          <a:xfrm>
            <a:off x="240450" y="2474900"/>
            <a:ext cx="4402800" cy="3100800"/>
          </a:xfrm>
          <a:prstGeom prst="rect">
            <a:avLst/>
          </a:prstGeom>
        </p:spPr>
        <p:txBody>
          <a:bodyPr spcFirstLastPara="1" wrap="square" lIns="91425" tIns="91425" rIns="91425" bIns="91425" anchor="t" anchorCtr="0">
            <a:noAutofit/>
          </a:bodyPr>
          <a:lstStyle/>
          <a:p>
            <a:pPr marL="0" indent="0">
              <a:buNone/>
            </a:pPr>
            <a:r>
              <a:rPr lang="en"/>
              <a:t>Why?</a:t>
            </a:r>
            <a:endParaRPr/>
          </a:p>
          <a:p>
            <a:pPr>
              <a:spcBef>
                <a:spcPts val="1600"/>
              </a:spcBef>
            </a:pPr>
            <a:r>
              <a:rPr lang="en"/>
              <a:t>VersionOne is slower and inefficient</a:t>
            </a:r>
            <a:endParaRPr/>
          </a:p>
          <a:p>
            <a:r>
              <a:rPr lang="en"/>
              <a:t>VersionOne is more expensive</a:t>
            </a:r>
            <a:endParaRPr/>
          </a:p>
          <a:p>
            <a:r>
              <a:rPr lang="en"/>
              <a:t>Jira is compatible with other technologies that PNC uses</a:t>
            </a:r>
            <a:endParaRPr/>
          </a:p>
          <a:p>
            <a:pPr algn="just"/>
            <a:r>
              <a:rPr lang="en"/>
              <a:t>PNC originally migrated from Jira to VersionOne manually, which resulted in the loss of images, conversations, and time.</a:t>
            </a:r>
            <a:endParaRPr/>
          </a:p>
        </p:txBody>
      </p:sp>
      <p:sp>
        <p:nvSpPr>
          <p:cNvPr id="81" name="Google Shape;81;p16"/>
          <p:cNvSpPr txBox="1">
            <a:spLocks noGrp="1"/>
          </p:cNvSpPr>
          <p:nvPr>
            <p:ph type="body" idx="1"/>
          </p:nvPr>
        </p:nvSpPr>
        <p:spPr>
          <a:xfrm>
            <a:off x="4801625" y="2519150"/>
            <a:ext cx="4158900" cy="3012300"/>
          </a:xfrm>
          <a:prstGeom prst="rect">
            <a:avLst/>
          </a:prstGeom>
        </p:spPr>
        <p:txBody>
          <a:bodyPr spcFirstLastPara="1" wrap="square" lIns="91425" tIns="91425" rIns="91425" bIns="91425" anchor="t" anchorCtr="0">
            <a:noAutofit/>
          </a:bodyPr>
          <a:lstStyle/>
          <a:p>
            <a:pPr marL="0" indent="0">
              <a:buNone/>
            </a:pPr>
            <a:r>
              <a:rPr lang="en"/>
              <a:t>Our Task</a:t>
            </a:r>
            <a:endParaRPr/>
          </a:p>
          <a:p>
            <a:pPr algn="just">
              <a:spcBef>
                <a:spcPts val="1600"/>
              </a:spcBef>
            </a:pPr>
            <a:r>
              <a:rPr lang="en"/>
              <a:t>Create a self service migration tool to automate the process</a:t>
            </a:r>
            <a:endParaRPr/>
          </a:p>
          <a:p>
            <a:r>
              <a:rPr lang="en"/>
              <a:t>Ensures that all information is carried in this migration process, such as conversations, images, etc.</a:t>
            </a:r>
            <a:endParaRPr/>
          </a:p>
        </p:txBody>
      </p:sp>
      <p:pic>
        <p:nvPicPr>
          <p:cNvPr id="82" name="Google Shape;82;p16"/>
          <p:cNvPicPr preferRelativeResize="0"/>
          <p:nvPr/>
        </p:nvPicPr>
        <p:blipFill>
          <a:blip r:embed="rId3">
            <a:alphaModFix/>
          </a:blip>
          <a:stretch>
            <a:fillRect/>
          </a:stretch>
        </p:blipFill>
        <p:spPr>
          <a:xfrm>
            <a:off x="3846925" y="1435813"/>
            <a:ext cx="2673176" cy="486800"/>
          </a:xfrm>
          <a:prstGeom prst="rect">
            <a:avLst/>
          </a:prstGeom>
          <a:noFill/>
          <a:ln>
            <a:noFill/>
          </a:ln>
        </p:spPr>
      </p:pic>
      <p:pic>
        <p:nvPicPr>
          <p:cNvPr id="83" name="Google Shape;83;p16"/>
          <p:cNvPicPr preferRelativeResize="0"/>
          <p:nvPr/>
        </p:nvPicPr>
        <p:blipFill>
          <a:blip r:embed="rId4">
            <a:alphaModFix/>
          </a:blip>
          <a:stretch>
            <a:fillRect/>
          </a:stretch>
        </p:blipFill>
        <p:spPr>
          <a:xfrm>
            <a:off x="6890328" y="1237038"/>
            <a:ext cx="1941975" cy="75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t>Why am I presenting in front of all these people?</a:t>
            </a:r>
          </a:p>
          <a:p>
            <a:endParaRPr lang="en-US" dirty="0"/>
          </a:p>
          <a:p>
            <a:r>
              <a:rPr lang="en-US" dirty="0"/>
              <a:t>How to structure my talk</a:t>
            </a:r>
          </a:p>
          <a:p>
            <a:endParaRPr lang="en-US" dirty="0"/>
          </a:p>
          <a:p>
            <a:r>
              <a:rPr lang="en-US" dirty="0"/>
              <a:t>Issues you want to avoid</a:t>
            </a:r>
          </a:p>
          <a:p>
            <a:pPr lvl="1"/>
            <a:r>
              <a:rPr lang="en-US" dirty="0"/>
              <a:t>Slide Design</a:t>
            </a:r>
          </a:p>
          <a:p>
            <a:pPr lvl="1"/>
            <a:r>
              <a:rPr lang="en-US" dirty="0"/>
              <a:t>Slide Delivery</a:t>
            </a:r>
          </a:p>
        </p:txBody>
      </p:sp>
    </p:spTree>
    <p:extLst>
      <p:ext uri="{BB962C8B-B14F-4D97-AF65-F5344CB8AC3E}">
        <p14:creationId xmlns:p14="http://schemas.microsoft.com/office/powerpoint/2010/main" val="244744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t>Why am I presenting in front of all these people?</a:t>
            </a:r>
          </a:p>
          <a:p>
            <a:endParaRPr lang="en-US" dirty="0"/>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solidFill>
                  <a:schemeClr val="bg2">
                    <a:lumMod val="60000"/>
                    <a:lumOff val="40000"/>
                  </a:schemeClr>
                </a:solidFill>
              </a:rPr>
              <a:t>Issues you want to avoid</a:t>
            </a:r>
          </a:p>
          <a:p>
            <a:pPr lvl="1"/>
            <a:r>
              <a:rPr lang="en-US" dirty="0">
                <a:solidFill>
                  <a:schemeClr val="bg2">
                    <a:lumMod val="60000"/>
                    <a:lumOff val="40000"/>
                  </a:schemeClr>
                </a:solidFill>
              </a:rPr>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340175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p:txBody>
          <a:bodyPr/>
          <a:lstStyle/>
          <a:p>
            <a:pPr marL="457200" indent="-457200">
              <a:buFont typeface="+mj-lt"/>
              <a:buAutoNum type="arabicPeriod"/>
            </a:pPr>
            <a:r>
              <a:rPr lang="en-US" dirty="0"/>
              <a:t>You have experience worth sharing with your peers</a:t>
            </a:r>
          </a:p>
          <a:p>
            <a:pPr marL="857250" lvl="1" indent="-457200"/>
            <a:r>
              <a:rPr lang="en-US" dirty="0"/>
              <a:t>Your internship was valuable one way or another</a:t>
            </a:r>
          </a:p>
          <a:p>
            <a:pPr marL="857250" lvl="1" indent="-457200"/>
            <a:r>
              <a:rPr lang="en-US" dirty="0"/>
              <a:t>Disseminate value to your peers (you know, like a TED)</a:t>
            </a:r>
          </a:p>
          <a:p>
            <a:pPr marL="857250" lvl="1" indent="-457200"/>
            <a:endParaRPr lang="en-US" dirty="0"/>
          </a:p>
          <a:p>
            <a:pPr marL="457200" indent="-457200"/>
            <a:r>
              <a:rPr lang="en-US" dirty="0"/>
              <a:t>Could be …</a:t>
            </a:r>
          </a:p>
          <a:p>
            <a:pPr marL="857250" lvl="1" indent="-457200"/>
            <a:r>
              <a:rPr lang="en-US" dirty="0"/>
              <a:t>Detailed design of a product;</a:t>
            </a:r>
            <a:br>
              <a:rPr lang="en-US" dirty="0"/>
            </a:br>
            <a:r>
              <a:rPr lang="en-US" dirty="0"/>
              <a:t>What happens behind the scenes to make it work?</a:t>
            </a:r>
            <a:br>
              <a:rPr lang="en-US" dirty="0"/>
            </a:br>
            <a:r>
              <a:rPr lang="en-US" dirty="0"/>
              <a:t>Why was a certain tech used and not something else?</a:t>
            </a:r>
          </a:p>
          <a:p>
            <a:pPr marL="857250" lvl="1" indent="-457200"/>
            <a:r>
              <a:rPr lang="en-US" dirty="0"/>
              <a:t>Software development methodology;</a:t>
            </a:r>
            <a:br>
              <a:rPr lang="en-US" dirty="0"/>
            </a:br>
            <a:r>
              <a:rPr lang="en-US" dirty="0"/>
              <a:t>How did you feel about it? Did it increase productivity?</a:t>
            </a:r>
          </a:p>
          <a:p>
            <a:pPr marL="857250" lvl="1" indent="-457200"/>
            <a:r>
              <a:rPr lang="en-US" dirty="0"/>
              <a:t>A new interesting job category;</a:t>
            </a:r>
            <a:br>
              <a:rPr lang="en-US" dirty="0"/>
            </a:br>
            <a:r>
              <a:rPr lang="en-US" dirty="0"/>
              <a:t>How does it compare to SW developer? Did you like it?</a:t>
            </a:r>
          </a:p>
          <a:p>
            <a:pPr marL="857250" lvl="1" indent="-457200"/>
            <a:r>
              <a:rPr lang="en-US" dirty="0"/>
              <a:t>Any challenges you faced and how you solved them;</a:t>
            </a:r>
            <a:br>
              <a:rPr lang="en-US" dirty="0"/>
            </a:br>
            <a:r>
              <a:rPr lang="en-US" dirty="0"/>
              <a:t>Can be technical, interpersonal, organizational</a:t>
            </a:r>
          </a:p>
          <a:p>
            <a:pPr marL="857250" lvl="1" indent="-457200"/>
            <a:endParaRPr lang="en-US" dirty="0"/>
          </a:p>
        </p:txBody>
      </p:sp>
    </p:spTree>
    <p:extLst>
      <p:ext uri="{BB962C8B-B14F-4D97-AF65-F5344CB8AC3E}">
        <p14:creationId xmlns:p14="http://schemas.microsoft.com/office/powerpoint/2010/main" val="410992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p:txBody>
          <a:bodyPr/>
          <a:lstStyle/>
          <a:p>
            <a:pPr marL="457200" indent="-457200">
              <a:buFont typeface="+mj-lt"/>
              <a:buAutoNum type="arabicPeriod" startAt="2"/>
            </a:pPr>
            <a:r>
              <a:rPr lang="en-US" dirty="0"/>
              <a:t>To gain practice in giving a technical talk</a:t>
            </a:r>
          </a:p>
          <a:p>
            <a:pPr marL="857250" lvl="1" indent="-457200"/>
            <a:r>
              <a:rPr lang="en-US" dirty="0"/>
              <a:t>Learn how to structure your ideas</a:t>
            </a:r>
          </a:p>
          <a:p>
            <a:pPr marL="857250" lvl="1" indent="-457200"/>
            <a:r>
              <a:rPr lang="en-US" dirty="0"/>
              <a:t>Learn how to design slides effectively</a:t>
            </a:r>
          </a:p>
          <a:p>
            <a:pPr marL="857250" lvl="1" indent="-457200"/>
            <a:r>
              <a:rPr lang="en-US" dirty="0"/>
              <a:t>Learn how to deliver your ideas impactfully</a:t>
            </a:r>
          </a:p>
          <a:p>
            <a:pPr marL="857250" lvl="1" indent="-457200"/>
            <a:endParaRPr lang="en-US" dirty="0"/>
          </a:p>
          <a:p>
            <a:pPr marL="457200" indent="-457200"/>
            <a:r>
              <a:rPr lang="en-US"/>
              <a:t>You have an </a:t>
            </a:r>
            <a:r>
              <a:rPr lang="en-US" dirty="0"/>
              <a:t>active </a:t>
            </a:r>
            <a:r>
              <a:rPr lang="en-US"/>
              <a:t>role in </a:t>
            </a:r>
            <a:r>
              <a:rPr lang="en-US" dirty="0"/>
              <a:t>giving peer reviews on where your friend needs to improve in the future</a:t>
            </a:r>
          </a:p>
        </p:txBody>
      </p:sp>
    </p:spTree>
    <p:extLst>
      <p:ext uri="{BB962C8B-B14F-4D97-AF65-F5344CB8AC3E}">
        <p14:creationId xmlns:p14="http://schemas.microsoft.com/office/powerpoint/2010/main" val="133010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p:txBody>
          <a:bodyPr/>
          <a:lstStyle/>
          <a:p>
            <a:pPr marL="457200" indent="-457200">
              <a:buFont typeface="+mj-lt"/>
              <a:buAutoNum type="arabicPeriod" startAt="3"/>
            </a:pPr>
            <a:r>
              <a:rPr lang="en-US" b="1" dirty="0">
                <a:solidFill>
                  <a:srgbClr val="FF0000"/>
                </a:solidFill>
              </a:rPr>
              <a:t>NOT</a:t>
            </a:r>
            <a:r>
              <a:rPr lang="en-US" dirty="0"/>
              <a:t> to report your internship to your instructor</a:t>
            </a:r>
          </a:p>
          <a:p>
            <a:pPr marL="457200" indent="-457200">
              <a:buFont typeface="+mj-lt"/>
              <a:buAutoNum type="arabicPeriod" startAt="3"/>
            </a:pPr>
            <a:endParaRPr lang="en-US" dirty="0"/>
          </a:p>
          <a:p>
            <a:r>
              <a:rPr lang="en-US" dirty="0"/>
              <a:t>If that was the purpose, I would not have 20+ busy people sit down with me while you talk</a:t>
            </a:r>
          </a:p>
          <a:p>
            <a:endParaRPr lang="en-US" dirty="0"/>
          </a:p>
          <a:p>
            <a:r>
              <a:rPr lang="en-US" dirty="0"/>
              <a:t>That purpose is already fulfilled by your report</a:t>
            </a:r>
          </a:p>
          <a:p>
            <a:endParaRPr lang="en-US" dirty="0"/>
          </a:p>
          <a:p>
            <a:r>
              <a:rPr lang="en-US" dirty="0"/>
              <a:t>Your presentation should be directed at your peers, not at your instructor</a:t>
            </a:r>
          </a:p>
          <a:p>
            <a:endParaRPr lang="en-US" dirty="0"/>
          </a:p>
          <a:p>
            <a:endParaRPr lang="en-US" dirty="0"/>
          </a:p>
        </p:txBody>
      </p:sp>
    </p:spTree>
    <p:extLst>
      <p:ext uri="{BB962C8B-B14F-4D97-AF65-F5344CB8AC3E}">
        <p14:creationId xmlns:p14="http://schemas.microsoft.com/office/powerpoint/2010/main" val="271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t>How to structure my talk</a:t>
            </a:r>
          </a:p>
          <a:p>
            <a:endParaRPr lang="en-US" dirty="0">
              <a:solidFill>
                <a:schemeClr val="bg2">
                  <a:lumMod val="60000"/>
                  <a:lumOff val="40000"/>
                </a:schemeClr>
              </a:solidFill>
            </a:endParaRPr>
          </a:p>
          <a:p>
            <a:r>
              <a:rPr lang="en-US" dirty="0">
                <a:solidFill>
                  <a:schemeClr val="bg2">
                    <a:lumMod val="60000"/>
                    <a:lumOff val="40000"/>
                  </a:schemeClr>
                </a:solidFill>
              </a:rPr>
              <a:t>Issues you want to avoid</a:t>
            </a:r>
          </a:p>
          <a:p>
            <a:pPr lvl="1"/>
            <a:r>
              <a:rPr lang="en-US" dirty="0">
                <a:solidFill>
                  <a:schemeClr val="bg2">
                    <a:lumMod val="60000"/>
                    <a:lumOff val="40000"/>
                  </a:schemeClr>
                </a:solidFill>
              </a:rPr>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3773506721"/>
      </p:ext>
    </p:extLst>
  </p:cSld>
  <p:clrMapOvr>
    <a:masterClrMapping/>
  </p:clrMapOvr>
</p:sld>
</file>

<file path=ppt/theme/theme1.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emplate>Tiger OS X:Users:adamlee:Desktop:pitt_template.pot</Template>
  <TotalTime>4440</TotalTime>
  <Words>1610</Words>
  <Application>Microsoft Office PowerPoint</Application>
  <PresentationFormat>On-screen Show (4:3)</PresentationFormat>
  <Paragraphs>243</Paragraphs>
  <Slides>34</Slides>
  <Notes>2</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34</vt:i4>
      </vt:variant>
    </vt:vector>
  </HeadingPairs>
  <TitlesOfParts>
    <vt:vector size="54" baseType="lpstr">
      <vt:lpstr>Hiragino Kaku Gothic ProN W6</vt:lpstr>
      <vt:lpstr>Monotype Sorts</vt:lpstr>
      <vt:lpstr>Raleway</vt:lpstr>
      <vt:lpstr>Arial</vt:lpstr>
      <vt:lpstr>Calibri</vt:lpstr>
      <vt:lpstr>Century Gothic</vt:lpstr>
      <vt:lpstr>Century Schoolbook</vt:lpstr>
      <vt:lpstr>Consolas</vt:lpstr>
      <vt:lpstr>Franklin Gothic Book</vt:lpstr>
      <vt:lpstr>Georgia</vt:lpstr>
      <vt:lpstr>Source Sans Pro</vt:lpstr>
      <vt:lpstr>Trebuchet MS</vt:lpstr>
      <vt:lpstr>Wingdings</vt:lpstr>
      <vt:lpstr>Wingdings 2</vt:lpstr>
      <vt:lpstr>Wingdings 3</vt:lpstr>
      <vt:lpstr>pitt_template</vt:lpstr>
      <vt:lpstr>View</vt:lpstr>
      <vt:lpstr>Slice</vt:lpstr>
      <vt:lpstr>Crop</vt:lpstr>
      <vt:lpstr>Plum</vt:lpstr>
      <vt:lpstr>Giving a Presentation</vt:lpstr>
      <vt:lpstr>Presentation Logistics</vt:lpstr>
      <vt:lpstr>Now let’s talk about giving a good talk</vt:lpstr>
      <vt:lpstr>Outline</vt:lpstr>
      <vt:lpstr>Outline</vt:lpstr>
      <vt:lpstr>Why am I presenting in front of all these people?</vt:lpstr>
      <vt:lpstr>Why am I presenting in front of all these people?</vt:lpstr>
      <vt:lpstr>Why am I presenting in front of all these people?</vt:lpstr>
      <vt:lpstr>Outline</vt:lpstr>
      <vt:lpstr>Structure your talk based on your audience and the time that you have</vt:lpstr>
      <vt:lpstr>That’s not a lot of time, how should I structure my talk to relate to these people?</vt:lpstr>
      <vt:lpstr>Give context and big picture</vt:lpstr>
      <vt:lpstr>Outline</vt:lpstr>
      <vt:lpstr>Admire my beautiful slide</vt:lpstr>
      <vt:lpstr>Admire my beautiful slide</vt:lpstr>
      <vt:lpstr>Look at my code, my code is amazing</vt:lpstr>
      <vt:lpstr>Look at my code, my code is amazing</vt:lpstr>
      <vt:lpstr>Towers of Hanoi</vt:lpstr>
      <vt:lpstr>By the power of recursion!!!</vt:lpstr>
      <vt:lpstr>I am a math whiz</vt:lpstr>
      <vt:lpstr>I am a math whiz</vt:lpstr>
      <vt:lpstr>Just read my text</vt:lpstr>
      <vt:lpstr>Just read my text</vt:lpstr>
      <vt:lpstr>A picture is worth a thousand words But only if you explain it!</vt:lpstr>
      <vt:lpstr>A picture is worth a thousand words But only if you explain it!</vt:lpstr>
      <vt:lpstr>Acronyms and jargons are useful But only if you explain them!</vt:lpstr>
      <vt:lpstr>Outline</vt:lpstr>
      <vt:lpstr>It’s not just what you say, but how you say it</vt:lpstr>
      <vt:lpstr>Practice, Practice, Practice</vt:lpstr>
      <vt:lpstr>Let’s Critique some Real Slides</vt:lpstr>
      <vt:lpstr>API With Purchase Document</vt:lpstr>
      <vt:lpstr>Projects</vt:lpstr>
      <vt:lpstr>PowerPoint Presentation</vt:lpstr>
      <vt:lpstr>Project Overview</vt:lpstr>
    </vt:vector>
  </TitlesOfParts>
  <Company>Adam Lee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Structures for Computer Science</dc:title>
  <dc:creator>Adam Lee</dc:creator>
  <cp:lastModifiedBy>Daniel Ahn</cp:lastModifiedBy>
  <cp:revision>289</cp:revision>
  <cp:lastPrinted>2008-08-24T01:10:54Z</cp:lastPrinted>
  <dcterms:created xsi:type="dcterms:W3CDTF">2009-12-30T18:37:25Z</dcterms:created>
  <dcterms:modified xsi:type="dcterms:W3CDTF">2020-01-17T15:28:03Z</dcterms:modified>
</cp:coreProperties>
</file>